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780" r:id="rId2"/>
    <p:sldId id="781" r:id="rId3"/>
    <p:sldId id="819" r:id="rId4"/>
    <p:sldId id="797" r:id="rId5"/>
    <p:sldId id="814" r:id="rId6"/>
    <p:sldId id="810" r:id="rId7"/>
    <p:sldId id="800" r:id="rId8"/>
    <p:sldId id="801" r:id="rId9"/>
    <p:sldId id="802" r:id="rId10"/>
    <p:sldId id="813" r:id="rId11"/>
    <p:sldId id="803" r:id="rId12"/>
    <p:sldId id="825" r:id="rId13"/>
    <p:sldId id="824" r:id="rId14"/>
    <p:sldId id="815" r:id="rId15"/>
    <p:sldId id="805" r:id="rId16"/>
    <p:sldId id="804" r:id="rId17"/>
    <p:sldId id="785" r:id="rId18"/>
    <p:sldId id="806" r:id="rId19"/>
    <p:sldId id="835" r:id="rId20"/>
    <p:sldId id="834" r:id="rId21"/>
    <p:sldId id="833" r:id="rId22"/>
    <p:sldId id="782" r:id="rId23"/>
    <p:sldId id="783" r:id="rId24"/>
    <p:sldId id="832" r:id="rId25"/>
    <p:sldId id="784" r:id="rId26"/>
    <p:sldId id="807" r:id="rId27"/>
    <p:sldId id="786" r:id="rId28"/>
    <p:sldId id="808" r:id="rId29"/>
    <p:sldId id="809" r:id="rId30"/>
    <p:sldId id="826" r:id="rId31"/>
    <p:sldId id="836" r:id="rId32"/>
    <p:sldId id="827" r:id="rId33"/>
    <p:sldId id="828" r:id="rId34"/>
    <p:sldId id="829" r:id="rId35"/>
    <p:sldId id="811" r:id="rId36"/>
    <p:sldId id="789" r:id="rId37"/>
    <p:sldId id="816" r:id="rId38"/>
    <p:sldId id="817" r:id="rId39"/>
    <p:sldId id="818" r:id="rId40"/>
    <p:sldId id="823" r:id="rId41"/>
    <p:sldId id="821" r:id="rId42"/>
    <p:sldId id="822" r:id="rId43"/>
    <p:sldId id="831" r:id="rId44"/>
  </p:sldIdLst>
  <p:sldSz cx="9144000" cy="6858000" type="screen4x3"/>
  <p:notesSz cx="7010400" cy="9296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3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3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3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3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300" kern="1200">
        <a:solidFill>
          <a:schemeClr val="tx1"/>
        </a:solidFill>
        <a:latin typeface="Book Antiqua" pitchFamily="18" charset="0"/>
        <a:ea typeface="+mn-ea"/>
        <a:cs typeface="+mn-cs"/>
      </a:defRPr>
    </a:lvl5pPr>
    <a:lvl6pPr marL="2286000" algn="l" defTabSz="914400" rtl="0" eaLnBrk="1" latinLnBrk="0" hangingPunct="1">
      <a:defRPr sz="300" kern="1200">
        <a:solidFill>
          <a:schemeClr val="tx1"/>
        </a:solidFill>
        <a:latin typeface="Book Antiqua" pitchFamily="18" charset="0"/>
        <a:ea typeface="+mn-ea"/>
        <a:cs typeface="+mn-cs"/>
      </a:defRPr>
    </a:lvl6pPr>
    <a:lvl7pPr marL="2743200" algn="l" defTabSz="914400" rtl="0" eaLnBrk="1" latinLnBrk="0" hangingPunct="1">
      <a:defRPr sz="300" kern="1200">
        <a:solidFill>
          <a:schemeClr val="tx1"/>
        </a:solidFill>
        <a:latin typeface="Book Antiqua" pitchFamily="18" charset="0"/>
        <a:ea typeface="+mn-ea"/>
        <a:cs typeface="+mn-cs"/>
      </a:defRPr>
    </a:lvl7pPr>
    <a:lvl8pPr marL="3200400" algn="l" defTabSz="914400" rtl="0" eaLnBrk="1" latinLnBrk="0" hangingPunct="1">
      <a:defRPr sz="300" kern="1200">
        <a:solidFill>
          <a:schemeClr val="tx1"/>
        </a:solidFill>
        <a:latin typeface="Book Antiqua" pitchFamily="18" charset="0"/>
        <a:ea typeface="+mn-ea"/>
        <a:cs typeface="+mn-cs"/>
      </a:defRPr>
    </a:lvl8pPr>
    <a:lvl9pPr marL="3657600" algn="l" defTabSz="914400" rtl="0" eaLnBrk="1" latinLnBrk="0" hangingPunct="1">
      <a:defRPr sz="300" kern="1200">
        <a:solidFill>
          <a:schemeClr val="tx1"/>
        </a:solidFill>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1C9903"/>
    <a:srgbClr val="3366FF"/>
    <a:srgbClr val="BE004D"/>
    <a:srgbClr val="FFFF00"/>
    <a:srgbClr val="FFFF66"/>
    <a:srgbClr val="077F43"/>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046" autoAdjust="0"/>
  </p:normalViewPr>
  <p:slideViewPr>
    <p:cSldViewPr>
      <p:cViewPr>
        <p:scale>
          <a:sx n="75" d="100"/>
          <a:sy n="75" d="100"/>
        </p:scale>
        <p:origin x="-936" y="-55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65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4479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5038" y="4414838"/>
            <a:ext cx="5140325" cy="4183062"/>
          </a:xfrm>
          <a:prstGeom prst="rect">
            <a:avLst/>
          </a:prstGeom>
          <a:noFill/>
          <a:ln w="12700">
            <a:noFill/>
            <a:miter lim="800000"/>
            <a:headEnd/>
            <a:tailEnd/>
          </a:ln>
          <a:effectLst/>
        </p:spPr>
        <p:txBody>
          <a:bodyPr vert="horz" wrap="square" lIns="91981" tIns="45183" rIns="91981" bIns="45183"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59" name="Rectangle 3"/>
          <p:cNvSpPr>
            <a:spLocks noGrp="1" noRot="1" noChangeAspect="1" noChangeArrowheads="1" noTextEdit="1"/>
          </p:cNvSpPr>
          <p:nvPr>
            <p:ph type="sldImg" idx="2"/>
          </p:nvPr>
        </p:nvSpPr>
        <p:spPr bwMode="auto">
          <a:xfrm>
            <a:off x="1190625" y="704850"/>
            <a:ext cx="4629150" cy="34718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2229527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81100" y="696913"/>
            <a:ext cx="4648200" cy="3486150"/>
          </a:xfrm>
          <a:ln/>
        </p:spPr>
      </p:sp>
      <p:sp>
        <p:nvSpPr>
          <p:cNvPr id="20483" name="Rectangle 3"/>
          <p:cNvSpPr>
            <a:spLocks noGrp="1" noChangeArrowheads="1"/>
          </p:cNvSpPr>
          <p:nvPr>
            <p:ph type="body" idx="1"/>
          </p:nvPr>
        </p:nvSpPr>
        <p:spPr>
          <a:xfrm>
            <a:off x="935038" y="4414838"/>
            <a:ext cx="5140325" cy="418465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28" tIns="46364" rIns="92728" bIns="46364"/>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xfrm>
            <a:off x="701040" y="4416426"/>
            <a:ext cx="5608320" cy="4183063"/>
          </a:xfrm>
          <a:noFill/>
          <a:ln w="9525"/>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8196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0078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7463" y="219075"/>
            <a:ext cx="1938337" cy="565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7688" y="219075"/>
            <a:ext cx="5667375" cy="565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8904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47688" y="219075"/>
            <a:ext cx="7758112" cy="11525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47688" y="1676400"/>
            <a:ext cx="7758112" cy="20240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7688" y="3852863"/>
            <a:ext cx="7758112" cy="202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927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65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40240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7688" y="1676400"/>
            <a:ext cx="3802062"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2150" y="1676400"/>
            <a:ext cx="3803650"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0331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66471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80360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604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60990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35081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0"/>
                <a:invGamma/>
              </a:schemeClr>
            </a:gs>
          </a:gsLst>
          <a:path path="rect">
            <a:fillToRect r="100000" b="100000"/>
          </a:path>
        </a:gra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47688" y="219075"/>
            <a:ext cx="7758112"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7" name="Rectangle 8"/>
          <p:cNvSpPr>
            <a:spLocks noGrp="1" noChangeArrowheads="1"/>
          </p:cNvSpPr>
          <p:nvPr>
            <p:ph type="body" idx="1"/>
          </p:nvPr>
        </p:nvSpPr>
        <p:spPr bwMode="auto">
          <a:xfrm>
            <a:off x="547688" y="1676400"/>
            <a:ext cx="7758112" cy="420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28"/>
          <p:cNvGrpSpPr>
            <a:grpSpLocks/>
          </p:cNvGrpSpPr>
          <p:nvPr userDrawn="1"/>
        </p:nvGrpSpPr>
        <p:grpSpPr bwMode="auto">
          <a:xfrm>
            <a:off x="0" y="6400800"/>
            <a:ext cx="9144000" cy="184150"/>
            <a:chOff x="0" y="4061"/>
            <a:chExt cx="5760" cy="116"/>
          </a:xfrm>
        </p:grpSpPr>
        <p:sp>
          <p:nvSpPr>
            <p:cNvPr id="1032" name="Freeform 24"/>
            <p:cNvSpPr>
              <a:spLocks/>
            </p:cNvSpPr>
            <p:nvPr userDrawn="1"/>
          </p:nvSpPr>
          <p:spPr bwMode="auto">
            <a:xfrm>
              <a:off x="4194" y="4061"/>
              <a:ext cx="166" cy="116"/>
            </a:xfrm>
            <a:custGeom>
              <a:avLst/>
              <a:gdLst>
                <a:gd name="T0" fmla="*/ 160 w 166"/>
                <a:gd name="T1" fmla="*/ 0 h 116"/>
                <a:gd name="T2" fmla="*/ 151 w 166"/>
                <a:gd name="T3" fmla="*/ 0 h 116"/>
                <a:gd name="T4" fmla="*/ 143 w 166"/>
                <a:gd name="T5" fmla="*/ 0 h 116"/>
                <a:gd name="T6" fmla="*/ 137 w 166"/>
                <a:gd name="T7" fmla="*/ 1 h 116"/>
                <a:gd name="T8" fmla="*/ 129 w 166"/>
                <a:gd name="T9" fmla="*/ 2 h 116"/>
                <a:gd name="T10" fmla="*/ 123 w 166"/>
                <a:gd name="T11" fmla="*/ 5 h 116"/>
                <a:gd name="T12" fmla="*/ 119 w 166"/>
                <a:gd name="T13" fmla="*/ 10 h 116"/>
                <a:gd name="T14" fmla="*/ 116 w 166"/>
                <a:gd name="T15" fmla="*/ 19 h 116"/>
                <a:gd name="T16" fmla="*/ 114 w 166"/>
                <a:gd name="T17" fmla="*/ 31 h 116"/>
                <a:gd name="T18" fmla="*/ 111 w 166"/>
                <a:gd name="T19" fmla="*/ 43 h 116"/>
                <a:gd name="T20" fmla="*/ 109 w 166"/>
                <a:gd name="T21" fmla="*/ 52 h 116"/>
                <a:gd name="T22" fmla="*/ 107 w 166"/>
                <a:gd name="T23" fmla="*/ 62 h 116"/>
                <a:gd name="T24" fmla="*/ 105 w 166"/>
                <a:gd name="T25" fmla="*/ 72 h 116"/>
                <a:gd name="T26" fmla="*/ 103 w 166"/>
                <a:gd name="T27" fmla="*/ 84 h 116"/>
                <a:gd name="T28" fmla="*/ 100 w 166"/>
                <a:gd name="T29" fmla="*/ 96 h 116"/>
                <a:gd name="T30" fmla="*/ 97 w 166"/>
                <a:gd name="T31" fmla="*/ 105 h 116"/>
                <a:gd name="T32" fmla="*/ 93 w 166"/>
                <a:gd name="T33" fmla="*/ 110 h 116"/>
                <a:gd name="T34" fmla="*/ 87 w 166"/>
                <a:gd name="T35" fmla="*/ 113 h 116"/>
                <a:gd name="T36" fmla="*/ 79 w 166"/>
                <a:gd name="T37" fmla="*/ 114 h 116"/>
                <a:gd name="T38" fmla="*/ 72 w 166"/>
                <a:gd name="T39" fmla="*/ 115 h 116"/>
                <a:gd name="T40" fmla="*/ 64 w 166"/>
                <a:gd name="T41" fmla="*/ 115 h 116"/>
                <a:gd name="T42" fmla="*/ 55 w 166"/>
                <a:gd name="T43" fmla="*/ 115 h 116"/>
                <a:gd name="T44" fmla="*/ 0 w 166"/>
                <a:gd name="T45" fmla="*/ 115 h 116"/>
                <a:gd name="T46" fmla="*/ 10 w 166"/>
                <a:gd name="T47" fmla="*/ 115 h 116"/>
                <a:gd name="T48" fmla="*/ 18 w 166"/>
                <a:gd name="T49" fmla="*/ 115 h 116"/>
                <a:gd name="T50" fmla="*/ 26 w 166"/>
                <a:gd name="T51" fmla="*/ 115 h 116"/>
                <a:gd name="T52" fmla="*/ 32 w 166"/>
                <a:gd name="T53" fmla="*/ 114 h 116"/>
                <a:gd name="T54" fmla="*/ 40 w 166"/>
                <a:gd name="T55" fmla="*/ 112 h 116"/>
                <a:gd name="T56" fmla="*/ 46 w 166"/>
                <a:gd name="T57" fmla="*/ 108 h 116"/>
                <a:gd name="T58" fmla="*/ 49 w 166"/>
                <a:gd name="T59" fmla="*/ 101 h 116"/>
                <a:gd name="T60" fmla="*/ 51 w 166"/>
                <a:gd name="T61" fmla="*/ 90 h 116"/>
                <a:gd name="T62" fmla="*/ 54 w 166"/>
                <a:gd name="T63" fmla="*/ 76 h 116"/>
                <a:gd name="T64" fmla="*/ 56 w 166"/>
                <a:gd name="T65" fmla="*/ 67 h 116"/>
                <a:gd name="T66" fmla="*/ 58 w 166"/>
                <a:gd name="T67" fmla="*/ 57 h 116"/>
                <a:gd name="T68" fmla="*/ 60 w 166"/>
                <a:gd name="T69" fmla="*/ 47 h 116"/>
                <a:gd name="T70" fmla="*/ 62 w 166"/>
                <a:gd name="T71" fmla="*/ 38 h 116"/>
                <a:gd name="T72" fmla="*/ 65 w 166"/>
                <a:gd name="T73" fmla="*/ 24 h 116"/>
                <a:gd name="T74" fmla="*/ 67 w 166"/>
                <a:gd name="T75" fmla="*/ 14 h 116"/>
                <a:gd name="T76" fmla="*/ 70 w 166"/>
                <a:gd name="T77" fmla="*/ 7 h 116"/>
                <a:gd name="T78" fmla="*/ 75 w 166"/>
                <a:gd name="T79" fmla="*/ 3 h 116"/>
                <a:gd name="T80" fmla="*/ 84 w 166"/>
                <a:gd name="T81" fmla="*/ 1 h 116"/>
                <a:gd name="T82" fmla="*/ 89 w 166"/>
                <a:gd name="T83" fmla="*/ 0 h 116"/>
                <a:gd name="T84" fmla="*/ 97 w 166"/>
                <a:gd name="T85" fmla="*/ 0 h 116"/>
                <a:gd name="T86" fmla="*/ 105 w 166"/>
                <a:gd name="T87" fmla="*/ 0 h 116"/>
                <a:gd name="T88" fmla="*/ 115 w 166"/>
                <a:gd name="T89" fmla="*/ 0 h 11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66" h="116">
                  <a:moveTo>
                    <a:pt x="165" y="0"/>
                  </a:moveTo>
                  <a:lnTo>
                    <a:pt x="160" y="0"/>
                  </a:lnTo>
                  <a:lnTo>
                    <a:pt x="155" y="0"/>
                  </a:lnTo>
                  <a:lnTo>
                    <a:pt x="151" y="0"/>
                  </a:lnTo>
                  <a:lnTo>
                    <a:pt x="147" y="0"/>
                  </a:lnTo>
                  <a:lnTo>
                    <a:pt x="143" y="0"/>
                  </a:lnTo>
                  <a:lnTo>
                    <a:pt x="140" y="0"/>
                  </a:lnTo>
                  <a:lnTo>
                    <a:pt x="137" y="1"/>
                  </a:lnTo>
                  <a:lnTo>
                    <a:pt x="134" y="1"/>
                  </a:lnTo>
                  <a:lnTo>
                    <a:pt x="129" y="2"/>
                  </a:lnTo>
                  <a:lnTo>
                    <a:pt x="126" y="3"/>
                  </a:lnTo>
                  <a:lnTo>
                    <a:pt x="123" y="5"/>
                  </a:lnTo>
                  <a:lnTo>
                    <a:pt x="121" y="7"/>
                  </a:lnTo>
                  <a:lnTo>
                    <a:pt x="119" y="10"/>
                  </a:lnTo>
                  <a:lnTo>
                    <a:pt x="117" y="14"/>
                  </a:lnTo>
                  <a:lnTo>
                    <a:pt x="116" y="19"/>
                  </a:lnTo>
                  <a:lnTo>
                    <a:pt x="115" y="24"/>
                  </a:lnTo>
                  <a:lnTo>
                    <a:pt x="114" y="31"/>
                  </a:lnTo>
                  <a:lnTo>
                    <a:pt x="112" y="38"/>
                  </a:lnTo>
                  <a:lnTo>
                    <a:pt x="111" y="43"/>
                  </a:lnTo>
                  <a:lnTo>
                    <a:pt x="111" y="47"/>
                  </a:lnTo>
                  <a:lnTo>
                    <a:pt x="109" y="52"/>
                  </a:lnTo>
                  <a:lnTo>
                    <a:pt x="108" y="57"/>
                  </a:lnTo>
                  <a:lnTo>
                    <a:pt x="107" y="62"/>
                  </a:lnTo>
                  <a:lnTo>
                    <a:pt x="106" y="67"/>
                  </a:lnTo>
                  <a:lnTo>
                    <a:pt x="105" y="72"/>
                  </a:lnTo>
                  <a:lnTo>
                    <a:pt x="104" y="76"/>
                  </a:lnTo>
                  <a:lnTo>
                    <a:pt x="103" y="84"/>
                  </a:lnTo>
                  <a:lnTo>
                    <a:pt x="101" y="90"/>
                  </a:lnTo>
                  <a:lnTo>
                    <a:pt x="100" y="96"/>
                  </a:lnTo>
                  <a:lnTo>
                    <a:pt x="99" y="101"/>
                  </a:lnTo>
                  <a:lnTo>
                    <a:pt x="97" y="105"/>
                  </a:lnTo>
                  <a:lnTo>
                    <a:pt x="96" y="108"/>
                  </a:lnTo>
                  <a:lnTo>
                    <a:pt x="93" y="110"/>
                  </a:lnTo>
                  <a:lnTo>
                    <a:pt x="90" y="112"/>
                  </a:lnTo>
                  <a:lnTo>
                    <a:pt x="87" y="113"/>
                  </a:lnTo>
                  <a:lnTo>
                    <a:pt x="82" y="114"/>
                  </a:lnTo>
                  <a:lnTo>
                    <a:pt x="79" y="114"/>
                  </a:lnTo>
                  <a:lnTo>
                    <a:pt x="76" y="115"/>
                  </a:lnTo>
                  <a:lnTo>
                    <a:pt x="72" y="115"/>
                  </a:lnTo>
                  <a:lnTo>
                    <a:pt x="68" y="115"/>
                  </a:lnTo>
                  <a:lnTo>
                    <a:pt x="64" y="115"/>
                  </a:lnTo>
                  <a:lnTo>
                    <a:pt x="60" y="115"/>
                  </a:lnTo>
                  <a:lnTo>
                    <a:pt x="55" y="115"/>
                  </a:lnTo>
                  <a:lnTo>
                    <a:pt x="50" y="115"/>
                  </a:lnTo>
                  <a:lnTo>
                    <a:pt x="0" y="115"/>
                  </a:lnTo>
                  <a:lnTo>
                    <a:pt x="5" y="115"/>
                  </a:lnTo>
                  <a:lnTo>
                    <a:pt x="10" y="115"/>
                  </a:lnTo>
                  <a:lnTo>
                    <a:pt x="14" y="115"/>
                  </a:lnTo>
                  <a:lnTo>
                    <a:pt x="18" y="115"/>
                  </a:lnTo>
                  <a:lnTo>
                    <a:pt x="22" y="115"/>
                  </a:lnTo>
                  <a:lnTo>
                    <a:pt x="26" y="115"/>
                  </a:lnTo>
                  <a:lnTo>
                    <a:pt x="29" y="114"/>
                  </a:lnTo>
                  <a:lnTo>
                    <a:pt x="32" y="114"/>
                  </a:lnTo>
                  <a:lnTo>
                    <a:pt x="36" y="113"/>
                  </a:lnTo>
                  <a:lnTo>
                    <a:pt x="40" y="112"/>
                  </a:lnTo>
                  <a:lnTo>
                    <a:pt x="43" y="110"/>
                  </a:lnTo>
                  <a:lnTo>
                    <a:pt x="46" y="108"/>
                  </a:lnTo>
                  <a:lnTo>
                    <a:pt x="47" y="105"/>
                  </a:lnTo>
                  <a:lnTo>
                    <a:pt x="49" y="101"/>
                  </a:lnTo>
                  <a:lnTo>
                    <a:pt x="50" y="96"/>
                  </a:lnTo>
                  <a:lnTo>
                    <a:pt x="51" y="90"/>
                  </a:lnTo>
                  <a:lnTo>
                    <a:pt x="52" y="84"/>
                  </a:lnTo>
                  <a:lnTo>
                    <a:pt x="54" y="76"/>
                  </a:lnTo>
                  <a:lnTo>
                    <a:pt x="55" y="72"/>
                  </a:lnTo>
                  <a:lnTo>
                    <a:pt x="56" y="67"/>
                  </a:lnTo>
                  <a:lnTo>
                    <a:pt x="57" y="62"/>
                  </a:lnTo>
                  <a:lnTo>
                    <a:pt x="58" y="57"/>
                  </a:lnTo>
                  <a:lnTo>
                    <a:pt x="59" y="52"/>
                  </a:lnTo>
                  <a:lnTo>
                    <a:pt x="60" y="47"/>
                  </a:lnTo>
                  <a:lnTo>
                    <a:pt x="61" y="43"/>
                  </a:lnTo>
                  <a:lnTo>
                    <a:pt x="62" y="38"/>
                  </a:lnTo>
                  <a:lnTo>
                    <a:pt x="64" y="31"/>
                  </a:lnTo>
                  <a:lnTo>
                    <a:pt x="65" y="24"/>
                  </a:lnTo>
                  <a:lnTo>
                    <a:pt x="66" y="19"/>
                  </a:lnTo>
                  <a:lnTo>
                    <a:pt x="67" y="14"/>
                  </a:lnTo>
                  <a:lnTo>
                    <a:pt x="68" y="10"/>
                  </a:lnTo>
                  <a:lnTo>
                    <a:pt x="70" y="7"/>
                  </a:lnTo>
                  <a:lnTo>
                    <a:pt x="72" y="5"/>
                  </a:lnTo>
                  <a:lnTo>
                    <a:pt x="75" y="3"/>
                  </a:lnTo>
                  <a:lnTo>
                    <a:pt x="79" y="2"/>
                  </a:lnTo>
                  <a:lnTo>
                    <a:pt x="84" y="1"/>
                  </a:lnTo>
                  <a:lnTo>
                    <a:pt x="87" y="1"/>
                  </a:lnTo>
                  <a:lnTo>
                    <a:pt x="89" y="0"/>
                  </a:lnTo>
                  <a:lnTo>
                    <a:pt x="93" y="0"/>
                  </a:lnTo>
                  <a:lnTo>
                    <a:pt x="97" y="0"/>
                  </a:lnTo>
                  <a:lnTo>
                    <a:pt x="101" y="0"/>
                  </a:lnTo>
                  <a:lnTo>
                    <a:pt x="105" y="0"/>
                  </a:lnTo>
                  <a:lnTo>
                    <a:pt x="109" y="0"/>
                  </a:lnTo>
                  <a:lnTo>
                    <a:pt x="115" y="0"/>
                  </a:lnTo>
                  <a:lnTo>
                    <a:pt x="164" y="0"/>
                  </a:lnTo>
                </a:path>
              </a:pathLst>
            </a:custGeom>
            <a:noFill/>
            <a:ln w="25400" cap="rnd" cmpd="sng">
              <a:solidFill>
                <a:schemeClr val="folHlink"/>
              </a:solidFill>
              <a:prstDash val="solid"/>
              <a:round/>
              <a:headEnd type="none" w="med" len="med"/>
              <a:tailEnd type="none" w="med" len="med"/>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3" name="Line 25"/>
            <p:cNvSpPr>
              <a:spLocks noChangeShapeType="1"/>
            </p:cNvSpPr>
            <p:nvPr userDrawn="1"/>
          </p:nvSpPr>
          <p:spPr bwMode="auto">
            <a:xfrm>
              <a:off x="4361" y="4061"/>
              <a:ext cx="1399" cy="0"/>
            </a:xfrm>
            <a:prstGeom prst="line">
              <a:avLst/>
            </a:prstGeom>
            <a:noFill/>
            <a:ln w="25400">
              <a:solidFill>
                <a:schemeClr val="folHlink"/>
              </a:solidFill>
              <a:round/>
              <a:headEnd/>
              <a:tailEnd/>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034" name="Line 26"/>
            <p:cNvSpPr>
              <a:spLocks noChangeShapeType="1"/>
            </p:cNvSpPr>
            <p:nvPr userDrawn="1"/>
          </p:nvSpPr>
          <p:spPr bwMode="auto">
            <a:xfrm flipH="1">
              <a:off x="0" y="4176"/>
              <a:ext cx="4194" cy="0"/>
            </a:xfrm>
            <a:prstGeom prst="line">
              <a:avLst/>
            </a:prstGeom>
            <a:noFill/>
            <a:ln w="25400">
              <a:solidFill>
                <a:schemeClr val="folHlink"/>
              </a:solidFill>
              <a:round/>
              <a:headEnd/>
              <a:tailEnd/>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grpSp>
      <p:sp>
        <p:nvSpPr>
          <p:cNvPr id="1029" name="Line 27"/>
          <p:cNvSpPr>
            <a:spLocks noChangeShapeType="1"/>
          </p:cNvSpPr>
          <p:nvPr userDrawn="1"/>
        </p:nvSpPr>
        <p:spPr bwMode="auto">
          <a:xfrm flipV="1">
            <a:off x="6751638" y="6470650"/>
            <a:ext cx="9525" cy="130175"/>
          </a:xfrm>
          <a:prstGeom prst="line">
            <a:avLst/>
          </a:prstGeom>
          <a:noFill/>
          <a:ln w="127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30" name="Picture 3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81000" y="304800"/>
            <a:ext cx="83820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3"/>
          <p:cNvSpPr txBox="1">
            <a:spLocks noChangeArrowheads="1"/>
          </p:cNvSpPr>
          <p:nvPr userDrawn="1"/>
        </p:nvSpPr>
        <p:spPr bwMode="auto">
          <a:xfrm>
            <a:off x="6858000" y="6340475"/>
            <a:ext cx="2286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
                <a:solidFill>
                  <a:schemeClr val="tx1"/>
                </a:solidFill>
                <a:latin typeface="Book Antiqua" pitchFamily="18" charset="0"/>
              </a:defRPr>
            </a:lvl1pPr>
            <a:lvl2pPr marL="742950" indent="-285750">
              <a:defRPr sz="300">
                <a:solidFill>
                  <a:schemeClr val="tx1"/>
                </a:solidFill>
                <a:latin typeface="Book Antiqua" pitchFamily="18" charset="0"/>
              </a:defRPr>
            </a:lvl2pPr>
            <a:lvl3pPr marL="1143000" indent="-228600">
              <a:defRPr sz="300">
                <a:solidFill>
                  <a:schemeClr val="tx1"/>
                </a:solidFill>
                <a:latin typeface="Book Antiqua" pitchFamily="18" charset="0"/>
              </a:defRPr>
            </a:lvl3pPr>
            <a:lvl4pPr marL="1600200" indent="-228600">
              <a:defRPr sz="300">
                <a:solidFill>
                  <a:schemeClr val="tx1"/>
                </a:solidFill>
                <a:latin typeface="Book Antiqua" pitchFamily="18" charset="0"/>
              </a:defRPr>
            </a:lvl4pPr>
            <a:lvl5pPr marL="2057400" indent="-228600">
              <a:defRPr sz="300">
                <a:solidFill>
                  <a:schemeClr val="tx1"/>
                </a:solidFill>
                <a:latin typeface="Book Antiqua" pitchFamily="18" charset="0"/>
              </a:defRPr>
            </a:lvl5pPr>
            <a:lvl6pPr marL="2514600" indent="-228600" eaLnBrk="0" fontAlgn="base" hangingPunct="0">
              <a:spcBef>
                <a:spcPct val="0"/>
              </a:spcBef>
              <a:spcAft>
                <a:spcPct val="0"/>
              </a:spcAft>
              <a:defRPr sz="300">
                <a:solidFill>
                  <a:schemeClr val="tx1"/>
                </a:solidFill>
                <a:latin typeface="Book Antiqua" pitchFamily="18" charset="0"/>
              </a:defRPr>
            </a:lvl6pPr>
            <a:lvl7pPr marL="2971800" indent="-228600" eaLnBrk="0" fontAlgn="base" hangingPunct="0">
              <a:spcBef>
                <a:spcPct val="0"/>
              </a:spcBef>
              <a:spcAft>
                <a:spcPct val="0"/>
              </a:spcAft>
              <a:defRPr sz="300">
                <a:solidFill>
                  <a:schemeClr val="tx1"/>
                </a:solidFill>
                <a:latin typeface="Book Antiqua" pitchFamily="18" charset="0"/>
              </a:defRPr>
            </a:lvl7pPr>
            <a:lvl8pPr marL="3429000" indent="-228600" eaLnBrk="0" fontAlgn="base" hangingPunct="0">
              <a:spcBef>
                <a:spcPct val="0"/>
              </a:spcBef>
              <a:spcAft>
                <a:spcPct val="0"/>
              </a:spcAft>
              <a:defRPr sz="300">
                <a:solidFill>
                  <a:schemeClr val="tx1"/>
                </a:solidFill>
                <a:latin typeface="Book Antiqua" pitchFamily="18" charset="0"/>
              </a:defRPr>
            </a:lvl8pPr>
            <a:lvl9pPr marL="3886200" indent="-228600" eaLnBrk="0" fontAlgn="base" hangingPunct="0">
              <a:spcBef>
                <a:spcPct val="0"/>
              </a:spcBef>
              <a:spcAft>
                <a:spcPct val="0"/>
              </a:spcAft>
              <a:defRPr sz="300">
                <a:solidFill>
                  <a:schemeClr val="tx1"/>
                </a:solidFill>
                <a:latin typeface="Book Antiqua" pitchFamily="18" charset="0"/>
              </a:defRPr>
            </a:lvl9pPr>
          </a:lstStyle>
          <a:p>
            <a:pPr algn="ctr">
              <a:spcBef>
                <a:spcPct val="50000"/>
              </a:spcBef>
            </a:pPr>
            <a:r>
              <a:rPr lang="en-US" sz="1400" b="1" i="1">
                <a:latin typeface="Arial" charset="0"/>
              </a:rPr>
              <a:t>Research Administration for Scientists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5000"/>
        <a:buFont typeface="ZapfDingbats" pitchFamily="8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65000"/>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65000"/>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65000"/>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65000"/>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6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3.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4.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5.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Microsoft_Excel_Chart2.xls"/><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6.e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a:xfrm>
            <a:off x="-152400" y="4953000"/>
            <a:ext cx="9144000" cy="914400"/>
          </a:xfrm>
        </p:spPr>
        <p:txBody>
          <a:bodyPr/>
          <a:lstStyle/>
          <a:p>
            <a:pPr lvl="1" algn="ctr">
              <a:lnSpc>
                <a:spcPct val="75000"/>
              </a:lnSpc>
              <a:buFontTx/>
              <a:buNone/>
            </a:pPr>
            <a:r>
              <a:rPr lang="en-US" sz="2700" dirty="0" smtClean="0">
                <a:latin typeface="Comic Sans MS" pitchFamily="66" charset="0"/>
              </a:rPr>
              <a:t>Tim </a:t>
            </a:r>
            <a:r>
              <a:rPr lang="en-US" sz="2700" dirty="0" err="1" smtClean="0">
                <a:latin typeface="Comic Sans MS" pitchFamily="66" charset="0"/>
              </a:rPr>
              <a:t>Quigg</a:t>
            </a:r>
            <a:r>
              <a:rPr lang="en-US" sz="2700" dirty="0" smtClean="0">
                <a:latin typeface="Comic Sans MS" pitchFamily="66" charset="0"/>
              </a:rPr>
              <a:t>, Lecturer and Associate Chair for Administration, Finance and Entrepreneurship Computer Science Department, UNC-Chapel Hill</a:t>
            </a:r>
          </a:p>
        </p:txBody>
      </p:sp>
      <p:sp>
        <p:nvSpPr>
          <p:cNvPr id="2051" name="Text Box 3"/>
          <p:cNvSpPr txBox="1">
            <a:spLocks noChangeArrowheads="1"/>
          </p:cNvSpPr>
          <p:nvPr/>
        </p:nvSpPr>
        <p:spPr bwMode="auto">
          <a:xfrm>
            <a:off x="469900" y="2514600"/>
            <a:ext cx="8229600" cy="1754326"/>
          </a:xfrm>
          <a:prstGeom prst="rect">
            <a:avLst/>
          </a:prstGeom>
          <a:solidFill>
            <a:srgbClr val="C00000"/>
          </a:solidFill>
          <a:ln>
            <a:headEnd/>
            <a:tailEnd/>
          </a:ln>
          <a:effectLst>
            <a:glow rad="2286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a:spAutoFit/>
          </a:bodyPr>
          <a:lstStyle/>
          <a:p>
            <a:pPr marL="609600" indent="-609600" algn="ctr">
              <a:lnSpc>
                <a:spcPct val="90000"/>
              </a:lnSpc>
              <a:buClr>
                <a:schemeClr val="tx1"/>
              </a:buClr>
              <a:buFont typeface="Wingdings" pitchFamily="2" charset="2"/>
              <a:buNone/>
              <a:defRPr/>
            </a:pPr>
            <a:r>
              <a:rPr lang="en-US" sz="4000" dirty="0" smtClean="0">
                <a:solidFill>
                  <a:srgbClr val="FFFFFF"/>
                </a:solidFill>
                <a:latin typeface="Comic Sans MS" pitchFamily="66" charset="0"/>
              </a:rPr>
              <a:t>PI and Department Research Administration Responsibilities for Financial Planning</a:t>
            </a:r>
            <a:endParaRPr lang="en-US" sz="4000" dirty="0">
              <a:solidFill>
                <a:srgbClr val="FFFFFF"/>
              </a:solidFill>
              <a:latin typeface="Comic Sans MS" pitchFamily="66" charset="0"/>
            </a:endParaRPr>
          </a:p>
        </p:txBody>
      </p:sp>
      <p:sp>
        <p:nvSpPr>
          <p:cNvPr id="2054" name="Rectangle 4"/>
          <p:cNvSpPr>
            <a:spLocks noGrp="1" noChangeArrowheads="1"/>
          </p:cNvSpPr>
          <p:nvPr>
            <p:ph type="title"/>
          </p:nvPr>
        </p:nvSpPr>
        <p:spPr>
          <a:xfrm>
            <a:off x="0" y="914400"/>
            <a:ext cx="8991600" cy="1905000"/>
          </a:xfrm>
        </p:spPr>
        <p:txBody>
          <a:bodyPr/>
          <a:lstStyle/>
          <a:p>
            <a:pPr algn="ctr">
              <a:lnSpc>
                <a:spcPct val="120000"/>
              </a:lnSpc>
              <a:spcBef>
                <a:spcPct val="35000"/>
              </a:spcBef>
              <a:spcAft>
                <a:spcPct val="40000"/>
              </a:spcAft>
            </a:pPr>
            <a:r>
              <a:rPr lang="en-US" sz="3800" b="1" dirty="0" smtClean="0">
                <a:solidFill>
                  <a:schemeClr val="tx1"/>
                </a:solidFill>
                <a:latin typeface="Comic Sans MS" pitchFamily="66" charset="0"/>
              </a:rPr>
              <a:t>COMP 918: Research Administration for Scientists</a:t>
            </a:r>
            <a:r>
              <a:rPr lang="en-US" sz="3800" b="1" dirty="0" smtClean="0">
                <a:latin typeface="Comic Sans MS" pitchFamily="66" charset="0"/>
              </a:rPr>
              <a:t/>
            </a:r>
            <a:br>
              <a:rPr lang="en-US" sz="3800" b="1" dirty="0" smtClean="0">
                <a:latin typeface="Comic Sans MS" pitchFamily="66" charset="0"/>
              </a:rPr>
            </a:br>
            <a:endParaRPr lang="en-US" sz="3800" i="1" dirty="0" smtClean="0">
              <a:solidFill>
                <a:schemeClr val="tx1"/>
              </a:solidFill>
              <a:latin typeface="Comic Sans MS" pitchFamily="66" charset="0"/>
            </a:endParaRPr>
          </a:p>
        </p:txBody>
      </p:sp>
      <p:sp>
        <p:nvSpPr>
          <p:cNvPr id="2055" name="Text Box 7"/>
          <p:cNvSpPr txBox="1">
            <a:spLocks noChangeArrowheads="1"/>
          </p:cNvSpPr>
          <p:nvPr/>
        </p:nvSpPr>
        <p:spPr bwMode="auto">
          <a:xfrm>
            <a:off x="0" y="6550025"/>
            <a:ext cx="601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
                <a:solidFill>
                  <a:schemeClr val="tx1"/>
                </a:solidFill>
                <a:latin typeface="Book Antiqua" pitchFamily="18" charset="0"/>
              </a:defRPr>
            </a:lvl1pPr>
            <a:lvl2pPr marL="742950" indent="-285750">
              <a:defRPr sz="300">
                <a:solidFill>
                  <a:schemeClr val="tx1"/>
                </a:solidFill>
                <a:latin typeface="Book Antiqua" pitchFamily="18" charset="0"/>
              </a:defRPr>
            </a:lvl2pPr>
            <a:lvl3pPr marL="1143000" indent="-228600">
              <a:defRPr sz="300">
                <a:solidFill>
                  <a:schemeClr val="tx1"/>
                </a:solidFill>
                <a:latin typeface="Book Antiqua" pitchFamily="18" charset="0"/>
              </a:defRPr>
            </a:lvl3pPr>
            <a:lvl4pPr marL="1600200" indent="-228600">
              <a:defRPr sz="300">
                <a:solidFill>
                  <a:schemeClr val="tx1"/>
                </a:solidFill>
                <a:latin typeface="Book Antiqua" pitchFamily="18" charset="0"/>
              </a:defRPr>
            </a:lvl4pPr>
            <a:lvl5pPr marL="2057400" indent="-228600">
              <a:defRPr sz="300">
                <a:solidFill>
                  <a:schemeClr val="tx1"/>
                </a:solidFill>
                <a:latin typeface="Book Antiqua" pitchFamily="18" charset="0"/>
              </a:defRPr>
            </a:lvl5pPr>
            <a:lvl6pPr marL="2514600" indent="-228600" eaLnBrk="0" fontAlgn="base" hangingPunct="0">
              <a:spcBef>
                <a:spcPct val="0"/>
              </a:spcBef>
              <a:spcAft>
                <a:spcPct val="0"/>
              </a:spcAft>
              <a:defRPr sz="300">
                <a:solidFill>
                  <a:schemeClr val="tx1"/>
                </a:solidFill>
                <a:latin typeface="Book Antiqua" pitchFamily="18" charset="0"/>
              </a:defRPr>
            </a:lvl6pPr>
            <a:lvl7pPr marL="2971800" indent="-228600" eaLnBrk="0" fontAlgn="base" hangingPunct="0">
              <a:spcBef>
                <a:spcPct val="0"/>
              </a:spcBef>
              <a:spcAft>
                <a:spcPct val="0"/>
              </a:spcAft>
              <a:defRPr sz="300">
                <a:solidFill>
                  <a:schemeClr val="tx1"/>
                </a:solidFill>
                <a:latin typeface="Book Antiqua" pitchFamily="18" charset="0"/>
              </a:defRPr>
            </a:lvl7pPr>
            <a:lvl8pPr marL="3429000" indent="-228600" eaLnBrk="0" fontAlgn="base" hangingPunct="0">
              <a:spcBef>
                <a:spcPct val="0"/>
              </a:spcBef>
              <a:spcAft>
                <a:spcPct val="0"/>
              </a:spcAft>
              <a:defRPr sz="300">
                <a:solidFill>
                  <a:schemeClr val="tx1"/>
                </a:solidFill>
                <a:latin typeface="Book Antiqua" pitchFamily="18" charset="0"/>
              </a:defRPr>
            </a:lvl8pPr>
            <a:lvl9pPr marL="3886200" indent="-228600" eaLnBrk="0" fontAlgn="base" hangingPunct="0">
              <a:spcBef>
                <a:spcPct val="0"/>
              </a:spcBef>
              <a:spcAft>
                <a:spcPct val="0"/>
              </a:spcAft>
              <a:defRPr sz="300">
                <a:solidFill>
                  <a:schemeClr val="tx1"/>
                </a:solidFill>
                <a:latin typeface="Book Antiqua" pitchFamily="18" charset="0"/>
              </a:defRPr>
            </a:lvl9pPr>
          </a:lstStyle>
          <a:p>
            <a:pPr>
              <a:spcBef>
                <a:spcPct val="50000"/>
              </a:spcBef>
            </a:pPr>
            <a:r>
              <a:rPr lang="en-US" sz="1400" b="1">
                <a:latin typeface="Comic Sans MS" pitchFamily="66" charset="0"/>
              </a:rPr>
              <a:t>© Copyright 2013  Timothy L. Quigg        All Rights Reserved</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1" name="Rectangle 3"/>
          <p:cNvSpPr>
            <a:spLocks noGrp="1" noChangeArrowheads="1"/>
          </p:cNvSpPr>
          <p:nvPr>
            <p:ph type="body" idx="1"/>
          </p:nvPr>
        </p:nvSpPr>
        <p:spPr>
          <a:xfrm>
            <a:off x="-152400" y="762000"/>
            <a:ext cx="8991600" cy="4572000"/>
          </a:xfrm>
        </p:spPr>
        <p:txBody>
          <a:bodyPr/>
          <a:lstStyle/>
          <a:p>
            <a:pPr marL="400050" lvl="2" indent="0">
              <a:buClrTx/>
              <a:buNone/>
            </a:pPr>
            <a:endParaRPr lang="en-US" sz="1200" dirty="0">
              <a:latin typeface="Comic Sans MS" pitchFamily="66" charset="0"/>
            </a:endParaRPr>
          </a:p>
          <a:p>
            <a:pPr marL="400050" lvl="2" indent="0">
              <a:buClrTx/>
              <a:buNone/>
            </a:pPr>
            <a:endParaRPr lang="en-US" sz="1600" dirty="0" smtClean="0">
              <a:latin typeface="Comic Sans MS" pitchFamily="66" charset="0"/>
            </a:endParaRPr>
          </a:p>
          <a:p>
            <a:pPr marL="400050" lvl="2" indent="0">
              <a:buClrTx/>
              <a:buNone/>
            </a:pPr>
            <a:r>
              <a:rPr lang="en-US" sz="2800" u="sng" dirty="0" smtClean="0">
                <a:solidFill>
                  <a:schemeClr val="bg1">
                    <a:lumMod val="25000"/>
                  </a:schemeClr>
                </a:solidFill>
                <a:latin typeface="Comic Sans MS" pitchFamily="66" charset="0"/>
              </a:rPr>
              <a:t>Five Useful Tools</a:t>
            </a:r>
            <a:r>
              <a:rPr lang="en-US" sz="2800" dirty="0" smtClean="0">
                <a:solidFill>
                  <a:schemeClr val="bg1">
                    <a:lumMod val="25000"/>
                  </a:schemeClr>
                </a:solidFill>
                <a:latin typeface="Comic Sans MS" pitchFamily="66" charset="0"/>
              </a:rPr>
              <a:t>:</a:t>
            </a:r>
          </a:p>
          <a:p>
            <a:pPr marL="400050" lvl="2" indent="0">
              <a:buClrTx/>
              <a:buNone/>
            </a:pPr>
            <a:endParaRPr lang="en-US" sz="1200" dirty="0" smtClean="0">
              <a:solidFill>
                <a:schemeClr val="bg1">
                  <a:lumMod val="25000"/>
                </a:schemeClr>
              </a:solidFill>
              <a:latin typeface="Comic Sans MS" pitchFamily="66" charset="0"/>
            </a:endParaRPr>
          </a:p>
          <a:p>
            <a:pPr marL="400050" lvl="2" indent="0">
              <a:buClrTx/>
              <a:buNone/>
            </a:pPr>
            <a:r>
              <a:rPr lang="en-US" sz="2800" dirty="0" smtClean="0">
                <a:latin typeface="Comic Sans MS" pitchFamily="66" charset="0"/>
              </a:rPr>
              <a:t>	1. Monthly </a:t>
            </a:r>
            <a:r>
              <a:rPr lang="en-US" sz="2800" dirty="0">
                <a:latin typeface="Comic Sans MS" pitchFamily="66" charset="0"/>
              </a:rPr>
              <a:t>A</a:t>
            </a:r>
            <a:r>
              <a:rPr lang="en-US" sz="2800" dirty="0" smtClean="0">
                <a:latin typeface="Comic Sans MS" pitchFamily="66" charset="0"/>
              </a:rPr>
              <a:t>ccount </a:t>
            </a:r>
            <a:r>
              <a:rPr lang="en-US" sz="2800" dirty="0">
                <a:latin typeface="Comic Sans MS" pitchFamily="66" charset="0"/>
              </a:rPr>
              <a:t>S</a:t>
            </a:r>
            <a:r>
              <a:rPr lang="en-US" sz="2800" dirty="0" smtClean="0">
                <a:latin typeface="Comic Sans MS" pitchFamily="66" charset="0"/>
              </a:rPr>
              <a:t>tatus </a:t>
            </a:r>
            <a:r>
              <a:rPr lang="en-US" sz="2800" dirty="0">
                <a:latin typeface="Comic Sans MS" pitchFamily="66" charset="0"/>
              </a:rPr>
              <a:t>R</a:t>
            </a:r>
            <a:r>
              <a:rPr lang="en-US" sz="2800" dirty="0" smtClean="0">
                <a:latin typeface="Comic Sans MS" pitchFamily="66" charset="0"/>
              </a:rPr>
              <a:t>eports </a:t>
            </a:r>
            <a:r>
              <a:rPr lang="en-US" sz="2800" dirty="0">
                <a:latin typeface="Comic Sans MS" pitchFamily="66" charset="0"/>
              </a:rPr>
              <a:t>– </a:t>
            </a:r>
            <a:r>
              <a:rPr lang="en-US" sz="2800" dirty="0" smtClean="0">
                <a:latin typeface="Comic Sans MS" pitchFamily="66" charset="0"/>
              </a:rPr>
              <a:t>Usually 	</a:t>
            </a:r>
            <a:r>
              <a:rPr lang="en-US" sz="2800" dirty="0">
                <a:latin typeface="Comic Sans MS" pitchFamily="66" charset="0"/>
              </a:rPr>
              <a:t> </a:t>
            </a:r>
            <a:r>
              <a:rPr lang="en-US" sz="2800" dirty="0" smtClean="0">
                <a:latin typeface="Comic Sans MS" pitchFamily="66" charset="0"/>
              </a:rPr>
              <a:t>   produced </a:t>
            </a:r>
            <a:r>
              <a:rPr lang="en-US" sz="2800" dirty="0">
                <a:latin typeface="Comic Sans MS" pitchFamily="66" charset="0"/>
              </a:rPr>
              <a:t>by department accounting staff.</a:t>
            </a:r>
          </a:p>
          <a:p>
            <a:pPr marL="400050" lvl="2" indent="0">
              <a:buClrTx/>
              <a:buNone/>
            </a:pPr>
            <a:r>
              <a:rPr lang="en-US" sz="2800" dirty="0" smtClean="0">
                <a:latin typeface="Comic Sans MS" pitchFamily="66" charset="0"/>
              </a:rPr>
              <a:t>	2. Burn </a:t>
            </a:r>
            <a:r>
              <a:rPr lang="en-US" sz="2800" dirty="0">
                <a:latin typeface="Comic Sans MS" pitchFamily="66" charset="0"/>
              </a:rPr>
              <a:t>Rate </a:t>
            </a:r>
            <a:r>
              <a:rPr lang="en-US" sz="2800" dirty="0" smtClean="0">
                <a:latin typeface="Comic Sans MS" pitchFamily="66" charset="0"/>
              </a:rPr>
              <a:t>Charts</a:t>
            </a:r>
            <a:endParaRPr lang="en-US" sz="2800" dirty="0">
              <a:latin typeface="Comic Sans MS" pitchFamily="66" charset="0"/>
            </a:endParaRPr>
          </a:p>
          <a:p>
            <a:pPr marL="400050" lvl="2" indent="0">
              <a:buClrTx/>
              <a:buNone/>
            </a:pPr>
            <a:r>
              <a:rPr lang="en-US" sz="2800" dirty="0" smtClean="0">
                <a:latin typeface="Comic Sans MS" pitchFamily="66" charset="0"/>
              </a:rPr>
              <a:t>	3. Personnel </a:t>
            </a:r>
            <a:r>
              <a:rPr lang="en-US" sz="2800" dirty="0">
                <a:latin typeface="Comic Sans MS" pitchFamily="66" charset="0"/>
              </a:rPr>
              <a:t>F</a:t>
            </a:r>
            <a:r>
              <a:rPr lang="en-US" sz="2800" dirty="0" smtClean="0">
                <a:latin typeface="Comic Sans MS" pitchFamily="66" charset="0"/>
              </a:rPr>
              <a:t>unding </a:t>
            </a:r>
            <a:r>
              <a:rPr lang="en-US" sz="2800" dirty="0">
                <a:latin typeface="Comic Sans MS" pitchFamily="66" charset="0"/>
              </a:rPr>
              <a:t>C</a:t>
            </a:r>
            <a:r>
              <a:rPr lang="en-US" sz="2800" dirty="0" smtClean="0">
                <a:latin typeface="Comic Sans MS" pitchFamily="66" charset="0"/>
              </a:rPr>
              <a:t>hart</a:t>
            </a:r>
          </a:p>
          <a:p>
            <a:pPr marL="400050" lvl="2" indent="0">
              <a:buClrTx/>
              <a:buNone/>
            </a:pPr>
            <a:r>
              <a:rPr lang="en-US" sz="2800" dirty="0">
                <a:latin typeface="Comic Sans MS" pitchFamily="66" charset="0"/>
              </a:rPr>
              <a:t>	</a:t>
            </a:r>
            <a:r>
              <a:rPr lang="en-US" sz="2800" dirty="0" smtClean="0">
                <a:latin typeface="Comic Sans MS" pitchFamily="66" charset="0"/>
              </a:rPr>
              <a:t>4. Book-to-Bill Report</a:t>
            </a:r>
            <a:endParaRPr lang="en-US" sz="2800" dirty="0">
              <a:latin typeface="Comic Sans MS" pitchFamily="66" charset="0"/>
            </a:endParaRPr>
          </a:p>
          <a:p>
            <a:pPr marL="400050" lvl="2" indent="0">
              <a:buClrTx/>
              <a:buNone/>
            </a:pPr>
            <a:r>
              <a:rPr lang="en-US" sz="2800" dirty="0" smtClean="0">
                <a:latin typeface="Comic Sans MS" pitchFamily="66" charset="0"/>
              </a:rPr>
              <a:t>	5. F&amp;A Recovery by Space Report</a:t>
            </a:r>
          </a:p>
        </p:txBody>
      </p:sp>
      <p:sp>
        <p:nvSpPr>
          <p:cNvPr id="4" name="Rectangle 2"/>
          <p:cNvSpPr>
            <a:spLocks noGrp="1" noChangeArrowheads="1"/>
          </p:cNvSpPr>
          <p:nvPr>
            <p:ph type="title"/>
          </p:nvPr>
        </p:nvSpPr>
        <p:spPr>
          <a:xfrm>
            <a:off x="76200" y="304800"/>
            <a:ext cx="8839200" cy="685800"/>
          </a:xfrm>
          <a:solidFill>
            <a:srgbClr val="FFFF00"/>
          </a:solidFill>
          <a:ln w="38100">
            <a:solidFill>
              <a:schemeClr val="tx1"/>
            </a:solidFill>
          </a:ln>
        </p:spPr>
        <p:txBody>
          <a:bodyPr/>
          <a:lstStyle/>
          <a:p>
            <a:pPr algn="ctr"/>
            <a:r>
              <a:rPr lang="en-US" sz="3400" dirty="0" smtClean="0">
                <a:solidFill>
                  <a:schemeClr val="bg1">
                    <a:lumMod val="25000"/>
                  </a:schemeClr>
                </a:solidFill>
                <a:latin typeface="Comic Sans MS" pitchFamily="66" charset="0"/>
              </a:rPr>
              <a:t>Step 1: </a:t>
            </a:r>
            <a:r>
              <a:rPr lang="en-US" sz="3400" dirty="0">
                <a:solidFill>
                  <a:schemeClr val="bg1">
                    <a:lumMod val="25000"/>
                  </a:schemeClr>
                </a:solidFill>
                <a:latin typeface="Comic Sans MS" pitchFamily="66" charset="0"/>
              </a:rPr>
              <a:t>Determine current financial status. </a:t>
            </a:r>
            <a:endParaRPr lang="en-US" sz="3400" dirty="0" smtClean="0">
              <a:solidFill>
                <a:schemeClr val="bg1">
                  <a:lumMod val="25000"/>
                </a:schemeClr>
              </a:solidFill>
              <a:latin typeface="Comic Sans MS" pitchFamily="66" charset="0"/>
            </a:endParaRPr>
          </a:p>
        </p:txBody>
      </p:sp>
    </p:spTree>
    <p:extLst>
      <p:ext uri="{BB962C8B-B14F-4D97-AF65-F5344CB8AC3E}">
        <p14:creationId xmlns:p14="http://schemas.microsoft.com/office/powerpoint/2010/main" val="8693987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28600"/>
            <a:ext cx="8991600" cy="762000"/>
          </a:xfrm>
        </p:spPr>
        <p:txBody>
          <a:bodyPr/>
          <a:lstStyle/>
          <a:p>
            <a:pPr algn="ctr"/>
            <a:r>
              <a:rPr lang="en-US" sz="3600" dirty="0" smtClean="0">
                <a:solidFill>
                  <a:schemeClr val="bg1">
                    <a:lumMod val="25000"/>
                  </a:schemeClr>
                </a:solidFill>
                <a:latin typeface="Comic Sans MS" pitchFamily="66" charset="0"/>
              </a:rPr>
              <a:t>Monthly Account Status Reports</a:t>
            </a:r>
            <a:endParaRPr lang="en-US" sz="34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457200"/>
            <a:ext cx="9144000" cy="4572000"/>
          </a:xfrm>
        </p:spPr>
        <p:txBody>
          <a:bodyPr/>
          <a:lstStyle/>
          <a:p>
            <a:pPr marL="400050" lvl="2" indent="0">
              <a:buClrTx/>
              <a:buNone/>
            </a:pPr>
            <a:endParaRPr lang="en-US" sz="2800" u="sng" dirty="0" smtClean="0">
              <a:solidFill>
                <a:schemeClr val="bg1">
                  <a:lumMod val="25000"/>
                </a:schemeClr>
              </a:solidFill>
              <a:latin typeface="Comic Sans MS" pitchFamily="66" charset="0"/>
            </a:endParaRPr>
          </a:p>
          <a:p>
            <a:pPr marL="400050" lvl="2" indent="0">
              <a:buClrTx/>
              <a:buNone/>
            </a:pPr>
            <a:r>
              <a:rPr lang="en-US" dirty="0" smtClean="0">
                <a:latin typeface="Comic Sans MS" pitchFamily="66" charset="0"/>
              </a:rPr>
              <a:t>To be useful, these reports must be </a:t>
            </a:r>
            <a:r>
              <a:rPr lang="en-US" u="sng" dirty="0" smtClean="0">
                <a:solidFill>
                  <a:schemeClr val="bg1">
                    <a:lumMod val="25000"/>
                  </a:schemeClr>
                </a:solidFill>
                <a:latin typeface="Comic Sans MS" pitchFamily="66" charset="0"/>
              </a:rPr>
              <a:t>current</a:t>
            </a:r>
            <a:r>
              <a:rPr lang="en-US" dirty="0" smtClean="0">
                <a:latin typeface="Comic Sans MS" pitchFamily="66" charset="0"/>
              </a:rPr>
              <a:t> and they must </a:t>
            </a:r>
            <a:r>
              <a:rPr lang="en-US" u="sng" dirty="0" smtClean="0">
                <a:solidFill>
                  <a:schemeClr val="bg1">
                    <a:lumMod val="25000"/>
                  </a:schemeClr>
                </a:solidFill>
                <a:latin typeface="Comic Sans MS" pitchFamily="66" charset="0"/>
              </a:rPr>
              <a:t>encumber</a:t>
            </a:r>
            <a:r>
              <a:rPr lang="en-US" dirty="0" smtClean="0">
                <a:latin typeface="Comic Sans MS" pitchFamily="66" charset="0"/>
              </a:rPr>
              <a:t> all future expenses (especially personnel costs).</a:t>
            </a:r>
            <a:endParaRPr lang="en-US" dirty="0">
              <a:latin typeface="Comic Sans MS" pitchFamily="66" charset="0"/>
            </a:endParaRPr>
          </a:p>
          <a:p>
            <a:pPr marL="400050" lvl="2" indent="0">
              <a:buClrTx/>
              <a:buNone/>
            </a:pPr>
            <a:endParaRPr lang="en-US" sz="1000" dirty="0" smtClean="0">
              <a:solidFill>
                <a:schemeClr val="bg1">
                  <a:lumMod val="25000"/>
                </a:schemeClr>
              </a:solidFill>
              <a:latin typeface="Comic Sans MS" pitchFamily="66" charset="0"/>
            </a:endParaRPr>
          </a:p>
          <a:p>
            <a:pPr marL="400050" lvl="2" indent="0">
              <a:buClrTx/>
              <a:buNone/>
            </a:pPr>
            <a:r>
              <a:rPr lang="en-US" u="sng" dirty="0" smtClean="0">
                <a:solidFill>
                  <a:schemeClr val="bg1">
                    <a:lumMod val="25000"/>
                  </a:schemeClr>
                </a:solidFill>
                <a:latin typeface="Comic Sans MS" pitchFamily="66" charset="0"/>
              </a:rPr>
              <a:t>Current</a:t>
            </a:r>
            <a:r>
              <a:rPr lang="en-US" dirty="0" smtClean="0">
                <a:latin typeface="Comic Sans MS" pitchFamily="66" charset="0"/>
              </a:rPr>
              <a:t>: Good accounting systems enter expenses at the time an obligation is incurred.  Unfortunately, many university systems have significant delays between the time an obligation </a:t>
            </a:r>
            <a:r>
              <a:rPr lang="en-US" dirty="0">
                <a:latin typeface="Comic Sans MS" pitchFamily="66" charset="0"/>
              </a:rPr>
              <a:t>i</a:t>
            </a:r>
            <a:r>
              <a:rPr lang="en-US" dirty="0" smtClean="0">
                <a:latin typeface="Comic Sans MS" pitchFamily="66" charset="0"/>
              </a:rPr>
              <a:t>s incurred and the time it is posted in system. </a:t>
            </a:r>
          </a:p>
          <a:p>
            <a:pPr marL="400050" lvl="2" indent="0">
              <a:buClrTx/>
              <a:buNone/>
            </a:pPr>
            <a:endParaRPr lang="en-US" sz="1000" dirty="0">
              <a:latin typeface="Comic Sans MS" pitchFamily="66" charset="0"/>
            </a:endParaRPr>
          </a:p>
        </p:txBody>
      </p:sp>
    </p:spTree>
    <p:extLst>
      <p:ext uri="{BB962C8B-B14F-4D97-AF65-F5344CB8AC3E}">
        <p14:creationId xmlns:p14="http://schemas.microsoft.com/office/powerpoint/2010/main" val="1678235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28600"/>
            <a:ext cx="8991600" cy="762000"/>
          </a:xfrm>
        </p:spPr>
        <p:txBody>
          <a:bodyPr/>
          <a:lstStyle/>
          <a:p>
            <a:pPr algn="ctr"/>
            <a:r>
              <a:rPr lang="en-US" sz="3600" dirty="0" smtClean="0">
                <a:solidFill>
                  <a:schemeClr val="bg1">
                    <a:lumMod val="25000"/>
                  </a:schemeClr>
                </a:solidFill>
                <a:latin typeface="Comic Sans MS" pitchFamily="66" charset="0"/>
              </a:rPr>
              <a:t>Monthly Account Status Reports</a:t>
            </a:r>
            <a:endParaRPr lang="en-US" sz="34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457200"/>
            <a:ext cx="9144000" cy="3505200"/>
          </a:xfrm>
        </p:spPr>
        <p:txBody>
          <a:bodyPr/>
          <a:lstStyle/>
          <a:p>
            <a:pPr marL="400050" lvl="2" indent="0">
              <a:buClrTx/>
              <a:buNone/>
            </a:pPr>
            <a:endParaRPr lang="en-US" sz="2800" u="sng" dirty="0" smtClean="0">
              <a:solidFill>
                <a:schemeClr val="bg1">
                  <a:lumMod val="25000"/>
                </a:schemeClr>
              </a:solidFill>
              <a:latin typeface="Comic Sans MS" pitchFamily="66" charset="0"/>
            </a:endParaRPr>
          </a:p>
          <a:p>
            <a:pPr marL="400050" lvl="2" indent="0">
              <a:buClrTx/>
              <a:buNone/>
            </a:pPr>
            <a:r>
              <a:rPr lang="en-US" dirty="0" smtClean="0">
                <a:latin typeface="Comic Sans MS" pitchFamily="66" charset="0"/>
              </a:rPr>
              <a:t>To be useful, these reports must be </a:t>
            </a:r>
            <a:r>
              <a:rPr lang="en-US" u="sng" dirty="0" smtClean="0">
                <a:solidFill>
                  <a:schemeClr val="bg1">
                    <a:lumMod val="25000"/>
                  </a:schemeClr>
                </a:solidFill>
                <a:latin typeface="Comic Sans MS" pitchFamily="66" charset="0"/>
              </a:rPr>
              <a:t>current</a:t>
            </a:r>
            <a:r>
              <a:rPr lang="en-US" dirty="0" smtClean="0">
                <a:latin typeface="Comic Sans MS" pitchFamily="66" charset="0"/>
              </a:rPr>
              <a:t> and they must </a:t>
            </a:r>
            <a:r>
              <a:rPr lang="en-US" u="sng" dirty="0" smtClean="0">
                <a:solidFill>
                  <a:schemeClr val="bg1">
                    <a:lumMod val="25000"/>
                  </a:schemeClr>
                </a:solidFill>
                <a:latin typeface="Comic Sans MS" pitchFamily="66" charset="0"/>
              </a:rPr>
              <a:t>encumber</a:t>
            </a:r>
            <a:r>
              <a:rPr lang="en-US" dirty="0" smtClean="0">
                <a:latin typeface="Comic Sans MS" pitchFamily="66" charset="0"/>
              </a:rPr>
              <a:t> all future expenses (especially personnel costs).</a:t>
            </a:r>
            <a:endParaRPr lang="en-US" dirty="0">
              <a:latin typeface="Comic Sans MS" pitchFamily="66" charset="0"/>
            </a:endParaRPr>
          </a:p>
          <a:p>
            <a:pPr marL="400050" lvl="2" indent="0">
              <a:buClrTx/>
              <a:buNone/>
            </a:pPr>
            <a:endParaRPr lang="en-US" sz="1000" dirty="0" smtClean="0">
              <a:solidFill>
                <a:schemeClr val="bg1">
                  <a:lumMod val="25000"/>
                </a:schemeClr>
              </a:solidFill>
              <a:latin typeface="Comic Sans MS" pitchFamily="66" charset="0"/>
            </a:endParaRPr>
          </a:p>
          <a:p>
            <a:pPr marL="400050" lvl="2" indent="0">
              <a:buClrTx/>
              <a:buNone/>
            </a:pPr>
            <a:r>
              <a:rPr lang="en-US" u="sng" dirty="0" smtClean="0">
                <a:solidFill>
                  <a:schemeClr val="bg1">
                    <a:lumMod val="25000"/>
                  </a:schemeClr>
                </a:solidFill>
                <a:latin typeface="Comic Sans MS" pitchFamily="66" charset="0"/>
              </a:rPr>
              <a:t>Current</a:t>
            </a:r>
            <a:r>
              <a:rPr lang="en-US" dirty="0" smtClean="0">
                <a:latin typeface="Comic Sans MS" pitchFamily="66" charset="0"/>
              </a:rPr>
              <a:t>: Good </a:t>
            </a:r>
            <a:r>
              <a:rPr lang="en-US" u="sng" dirty="0" smtClean="0">
                <a:latin typeface="Comic Sans MS" pitchFamily="66" charset="0"/>
              </a:rPr>
              <a:t>accounting systems</a:t>
            </a:r>
            <a:r>
              <a:rPr lang="en-US" dirty="0" smtClean="0">
                <a:latin typeface="Comic Sans MS" pitchFamily="66" charset="0"/>
              </a:rPr>
              <a:t> enter expenses at the time an obligation is incurred.  Unfortunately, many university systems have significant delays between the time an obligation occurs and the time it is posted in system. </a:t>
            </a:r>
          </a:p>
          <a:p>
            <a:pPr marL="400050" lvl="2" indent="0">
              <a:buClrTx/>
              <a:buNone/>
            </a:pPr>
            <a:endParaRPr lang="en-US" sz="1000" dirty="0">
              <a:latin typeface="Comic Sans MS" pitchFamily="66" charset="0"/>
            </a:endParaRPr>
          </a:p>
        </p:txBody>
      </p:sp>
      <p:sp>
        <p:nvSpPr>
          <p:cNvPr id="4" name="TextBox 3"/>
          <p:cNvSpPr txBox="1"/>
          <p:nvPr/>
        </p:nvSpPr>
        <p:spPr>
          <a:xfrm>
            <a:off x="381000" y="3581400"/>
            <a:ext cx="8534400" cy="1200329"/>
          </a:xfrm>
          <a:prstGeom prst="rect">
            <a:avLst/>
          </a:prstGeom>
          <a:solidFill>
            <a:schemeClr val="accent6">
              <a:lumMod val="50000"/>
            </a:schemeClr>
          </a:solidFill>
          <a:ln w="38100">
            <a:solidFill>
              <a:schemeClr val="tx1"/>
            </a:solidFill>
          </a:ln>
        </p:spPr>
        <p:txBody>
          <a:bodyPr wrap="square" rtlCol="0">
            <a:spAutoFit/>
          </a:bodyPr>
          <a:lstStyle/>
          <a:p>
            <a:pPr algn="ctr"/>
            <a:r>
              <a:rPr lang="en-US" sz="2400" dirty="0" smtClean="0">
                <a:solidFill>
                  <a:srgbClr val="FFFFFF"/>
                </a:solidFill>
                <a:latin typeface="Comic Sans MS" pitchFamily="66" charset="0"/>
              </a:rPr>
              <a:t>“Accounting systems” include the automated software plus the set of rules/policies concerning when and how transactions are to be entered.    </a:t>
            </a:r>
            <a:endParaRPr lang="en-US" sz="2400" dirty="0">
              <a:solidFill>
                <a:srgbClr val="FFFFFF"/>
              </a:solidFill>
              <a:latin typeface="Comic Sans MS" pitchFamily="66" charset="0"/>
            </a:endParaRPr>
          </a:p>
        </p:txBody>
      </p:sp>
      <p:sp>
        <p:nvSpPr>
          <p:cNvPr id="2" name="Oval 1"/>
          <p:cNvSpPr/>
          <p:nvPr/>
        </p:nvSpPr>
        <p:spPr bwMode="auto">
          <a:xfrm>
            <a:off x="393700" y="4876800"/>
            <a:ext cx="8534400" cy="15240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FFFFFF"/>
                </a:solidFill>
                <a:latin typeface="Comic Sans MS" pitchFamily="66" charset="0"/>
              </a:rPr>
              <a:t>The common complaint – “the computer won’t let me do it” is usually a policy issue, not a computer issue!</a:t>
            </a:r>
            <a:endParaRPr kumimoji="0" lang="en-US" sz="2400" b="0" i="0" u="none" strike="noStrike" cap="none" normalizeH="0" baseline="0" dirty="0" smtClean="0">
              <a:ln>
                <a:noFill/>
              </a:ln>
              <a:solidFill>
                <a:srgbClr val="FFFFFF"/>
              </a:solidFill>
              <a:effectLst/>
              <a:latin typeface="Comic Sans MS" pitchFamily="66" charset="0"/>
            </a:endParaRPr>
          </a:p>
        </p:txBody>
      </p:sp>
    </p:spTree>
    <p:extLst>
      <p:ext uri="{BB962C8B-B14F-4D97-AF65-F5344CB8AC3E}">
        <p14:creationId xmlns:p14="http://schemas.microsoft.com/office/powerpoint/2010/main" val="22446191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28600"/>
            <a:ext cx="8991600" cy="762000"/>
          </a:xfrm>
        </p:spPr>
        <p:txBody>
          <a:bodyPr/>
          <a:lstStyle/>
          <a:p>
            <a:pPr algn="ctr"/>
            <a:r>
              <a:rPr lang="en-US" sz="3600" dirty="0" smtClean="0">
                <a:solidFill>
                  <a:schemeClr val="bg1">
                    <a:lumMod val="25000"/>
                  </a:schemeClr>
                </a:solidFill>
                <a:latin typeface="Comic Sans MS" pitchFamily="66" charset="0"/>
              </a:rPr>
              <a:t>Monthly Account Status Reports</a:t>
            </a:r>
            <a:endParaRPr lang="en-US" sz="34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457200"/>
            <a:ext cx="9144000" cy="4572000"/>
          </a:xfrm>
        </p:spPr>
        <p:txBody>
          <a:bodyPr/>
          <a:lstStyle/>
          <a:p>
            <a:pPr marL="400050" lvl="2" indent="0">
              <a:buClrTx/>
              <a:buNone/>
            </a:pPr>
            <a:endParaRPr lang="en-US" sz="2800" u="sng" dirty="0" smtClean="0">
              <a:solidFill>
                <a:schemeClr val="bg1">
                  <a:lumMod val="25000"/>
                </a:schemeClr>
              </a:solidFill>
              <a:latin typeface="Comic Sans MS" pitchFamily="66" charset="0"/>
            </a:endParaRPr>
          </a:p>
          <a:p>
            <a:pPr marL="400050" lvl="2" indent="0">
              <a:buClrTx/>
              <a:buNone/>
            </a:pPr>
            <a:r>
              <a:rPr lang="en-US" dirty="0" smtClean="0">
                <a:latin typeface="Comic Sans MS" pitchFamily="66" charset="0"/>
              </a:rPr>
              <a:t>To be useful, these reports must be </a:t>
            </a:r>
            <a:r>
              <a:rPr lang="en-US" u="sng" dirty="0" smtClean="0">
                <a:solidFill>
                  <a:schemeClr val="bg1">
                    <a:lumMod val="25000"/>
                  </a:schemeClr>
                </a:solidFill>
                <a:latin typeface="Comic Sans MS" pitchFamily="66" charset="0"/>
              </a:rPr>
              <a:t>current</a:t>
            </a:r>
            <a:r>
              <a:rPr lang="en-US" dirty="0" smtClean="0">
                <a:latin typeface="Comic Sans MS" pitchFamily="66" charset="0"/>
              </a:rPr>
              <a:t> and they must </a:t>
            </a:r>
            <a:r>
              <a:rPr lang="en-US" u="sng" dirty="0" smtClean="0">
                <a:solidFill>
                  <a:schemeClr val="bg1">
                    <a:lumMod val="25000"/>
                  </a:schemeClr>
                </a:solidFill>
                <a:latin typeface="Comic Sans MS" pitchFamily="66" charset="0"/>
              </a:rPr>
              <a:t>encumber</a:t>
            </a:r>
            <a:r>
              <a:rPr lang="en-US" dirty="0" smtClean="0">
                <a:latin typeface="Comic Sans MS" pitchFamily="66" charset="0"/>
              </a:rPr>
              <a:t> all future expenses (especially personnel costs).</a:t>
            </a:r>
            <a:endParaRPr lang="en-US" dirty="0">
              <a:latin typeface="Comic Sans MS" pitchFamily="66" charset="0"/>
            </a:endParaRPr>
          </a:p>
          <a:p>
            <a:pPr marL="400050" lvl="2" indent="0">
              <a:buClrTx/>
              <a:buNone/>
            </a:pPr>
            <a:endParaRPr lang="en-US" sz="1000" dirty="0" smtClean="0">
              <a:solidFill>
                <a:schemeClr val="bg1">
                  <a:lumMod val="25000"/>
                </a:schemeClr>
              </a:solidFill>
              <a:latin typeface="Comic Sans MS" pitchFamily="66" charset="0"/>
            </a:endParaRPr>
          </a:p>
          <a:p>
            <a:pPr marL="400050" lvl="2" indent="0">
              <a:buClrTx/>
              <a:buNone/>
            </a:pPr>
            <a:r>
              <a:rPr lang="en-US" u="sng" dirty="0" smtClean="0">
                <a:solidFill>
                  <a:schemeClr val="bg1">
                    <a:lumMod val="25000"/>
                  </a:schemeClr>
                </a:solidFill>
                <a:latin typeface="Comic Sans MS" pitchFamily="66" charset="0"/>
              </a:rPr>
              <a:t>Current</a:t>
            </a:r>
            <a:r>
              <a:rPr lang="en-US" dirty="0" smtClean="0">
                <a:latin typeface="Comic Sans MS" pitchFamily="66" charset="0"/>
              </a:rPr>
              <a:t>: Good accounting systems enter expenses at the time an obligation is incurred.  Unfortunately, many university systems have significant delays between the time an obligation occurs and the time it is posted in system. </a:t>
            </a:r>
          </a:p>
          <a:p>
            <a:pPr marL="400050" lvl="2" indent="0">
              <a:buClrTx/>
              <a:buNone/>
            </a:pPr>
            <a:endParaRPr lang="en-US" sz="1000" dirty="0">
              <a:latin typeface="Comic Sans MS" pitchFamily="66" charset="0"/>
            </a:endParaRPr>
          </a:p>
          <a:p>
            <a:pPr marL="400050" lvl="2" indent="0">
              <a:buClrTx/>
              <a:buNone/>
            </a:pPr>
            <a:r>
              <a:rPr lang="en-US" u="sng" dirty="0" smtClean="0">
                <a:solidFill>
                  <a:schemeClr val="bg1">
                    <a:lumMod val="25000"/>
                  </a:schemeClr>
                </a:solidFill>
                <a:latin typeface="Comic Sans MS" pitchFamily="66" charset="0"/>
              </a:rPr>
              <a:t>Encumber</a:t>
            </a:r>
            <a:r>
              <a:rPr lang="en-US" dirty="0" smtClean="0">
                <a:solidFill>
                  <a:schemeClr val="bg1">
                    <a:lumMod val="25000"/>
                  </a:schemeClr>
                </a:solidFill>
                <a:latin typeface="Comic Sans MS" pitchFamily="66" charset="0"/>
              </a:rPr>
              <a:t>: </a:t>
            </a:r>
            <a:r>
              <a:rPr lang="en-US" dirty="0" smtClean="0">
                <a:latin typeface="Comic Sans MS" pitchFamily="66" charset="0"/>
              </a:rPr>
              <a:t>Future obligations must appear as encumbrances in the accounting system in a timely fashion.</a:t>
            </a:r>
          </a:p>
          <a:p>
            <a:pPr marL="742950" lvl="2" indent="-342900">
              <a:buClrTx/>
              <a:buFont typeface="Arial" pitchFamily="34" charset="0"/>
              <a:buChar char="•"/>
            </a:pPr>
            <a:r>
              <a:rPr lang="en-US" sz="2200" dirty="0" smtClean="0">
                <a:latin typeface="Comic Sans MS" pitchFamily="66" charset="0"/>
              </a:rPr>
              <a:t>Equipment – Expensive items are often competitively bid and might not appear in the accounting system until a PO is issued.</a:t>
            </a:r>
          </a:p>
          <a:p>
            <a:pPr marL="742950" lvl="2" indent="-342900">
              <a:buClrTx/>
              <a:buFont typeface="Arial" pitchFamily="34" charset="0"/>
              <a:buChar char="•"/>
            </a:pPr>
            <a:r>
              <a:rPr lang="en-US" sz="2200" dirty="0" smtClean="0">
                <a:latin typeface="Comic Sans MS" pitchFamily="66" charset="0"/>
              </a:rPr>
              <a:t>Personnel – Future personnel obligations (the largest portion of most budgets) may not be encumbered until payroll actions are processed.</a:t>
            </a:r>
            <a:endParaRPr lang="en-US" sz="2200" dirty="0">
              <a:latin typeface="Comic Sans MS" pitchFamily="66" charset="0"/>
            </a:endParaRPr>
          </a:p>
        </p:txBody>
      </p:sp>
    </p:spTree>
    <p:extLst>
      <p:ext uri="{BB962C8B-B14F-4D97-AF65-F5344CB8AC3E}">
        <p14:creationId xmlns:p14="http://schemas.microsoft.com/office/powerpoint/2010/main" val="2433310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68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354737133"/>
              </p:ext>
            </p:extLst>
          </p:nvPr>
        </p:nvGraphicFramePr>
        <p:xfrm>
          <a:off x="152400" y="609600"/>
          <a:ext cx="4619625" cy="5980113"/>
        </p:xfrm>
        <a:graphic>
          <a:graphicData uri="http://schemas.openxmlformats.org/presentationml/2006/ole">
            <mc:AlternateContent xmlns:mc="http://schemas.openxmlformats.org/markup-compatibility/2006">
              <mc:Choice xmlns:v="urn:schemas-microsoft-com:vml" Requires="v">
                <p:oleObj spid="_x0000_s5140" name="Acrobat Document" r:id="rId3" imgW="5829300" imgH="7543800" progId="AcroExch.Document.7">
                  <p:embed/>
                </p:oleObj>
              </mc:Choice>
              <mc:Fallback>
                <p:oleObj name="Acrobat Document" r:id="rId3" imgW="5829300" imgH="7543800" progId="AcroExch.Document.7">
                  <p:embed/>
                  <p:pic>
                    <p:nvPicPr>
                      <p:cNvPr id="0" name=""/>
                      <p:cNvPicPr/>
                      <p:nvPr/>
                    </p:nvPicPr>
                    <p:blipFill>
                      <a:blip r:embed="rId4"/>
                      <a:stretch>
                        <a:fillRect/>
                      </a:stretch>
                    </p:blipFill>
                    <p:spPr>
                      <a:xfrm>
                        <a:off x="152400" y="609600"/>
                        <a:ext cx="4619625" cy="5980113"/>
                      </a:xfrm>
                      <a:prstGeom prst="rect">
                        <a:avLst/>
                      </a:prstGeom>
                    </p:spPr>
                  </p:pic>
                </p:oleObj>
              </mc:Fallback>
            </mc:AlternateContent>
          </a:graphicData>
        </a:graphic>
      </p:graphicFrame>
      <p:sp>
        <p:nvSpPr>
          <p:cNvPr id="6" name="TextBox 5"/>
          <p:cNvSpPr txBox="1"/>
          <p:nvPr/>
        </p:nvSpPr>
        <p:spPr>
          <a:xfrm>
            <a:off x="2400300" y="3955449"/>
            <a:ext cx="800100" cy="1752600"/>
          </a:xfrm>
          <a:prstGeom prst="rect">
            <a:avLst/>
          </a:prstGeom>
          <a:solidFill>
            <a:srgbClr val="FFFFFF"/>
          </a:solidFill>
        </p:spPr>
        <p:txBody>
          <a:bodyPr wrap="square" rtlCol="0">
            <a:spAutoFit/>
          </a:bodyPr>
          <a:lstStyle/>
          <a:p>
            <a:endParaRPr lang="en-US" dirty="0"/>
          </a:p>
        </p:txBody>
      </p:sp>
      <p:sp>
        <p:nvSpPr>
          <p:cNvPr id="7" name="TextBox 6"/>
          <p:cNvSpPr txBox="1"/>
          <p:nvPr/>
        </p:nvSpPr>
        <p:spPr>
          <a:xfrm>
            <a:off x="1066800" y="1214735"/>
            <a:ext cx="990600" cy="461665"/>
          </a:xfrm>
          <a:prstGeom prst="rect">
            <a:avLst/>
          </a:prstGeom>
          <a:solidFill>
            <a:srgbClr val="FFFFFF"/>
          </a:solidFill>
        </p:spPr>
        <p:txBody>
          <a:bodyPr wrap="square" rtlCol="0">
            <a:spAutoFit/>
          </a:bodyPr>
          <a:lstStyle/>
          <a:p>
            <a:r>
              <a:rPr lang="en-US" sz="800" dirty="0" smtClean="0"/>
              <a:t>5-12345</a:t>
            </a:r>
          </a:p>
          <a:p>
            <a:r>
              <a:rPr lang="en-US" sz="800" dirty="0" smtClean="0"/>
              <a:t>.M </a:t>
            </a:r>
            <a:r>
              <a:rPr lang="en-US" sz="800" dirty="0" err="1" smtClean="0"/>
              <a:t>Importante</a:t>
            </a:r>
            <a:endParaRPr lang="en-US" sz="800" dirty="0" smtClean="0"/>
          </a:p>
          <a:p>
            <a:r>
              <a:rPr lang="en-US" sz="800" dirty="0" smtClean="0"/>
              <a:t>9-1-09 to 9-30-13</a:t>
            </a:r>
            <a:endParaRPr lang="en-US" sz="800" dirty="0"/>
          </a:p>
        </p:txBody>
      </p:sp>
      <p:sp>
        <p:nvSpPr>
          <p:cNvPr id="8" name="TextBox 7"/>
          <p:cNvSpPr txBox="1"/>
          <p:nvPr/>
        </p:nvSpPr>
        <p:spPr>
          <a:xfrm rot="10800000" flipV="1">
            <a:off x="5600700" y="609600"/>
            <a:ext cx="2019300" cy="4247317"/>
          </a:xfrm>
          <a:prstGeom prst="rect">
            <a:avLst/>
          </a:prstGeom>
          <a:solidFill>
            <a:srgbClr val="FFFF00"/>
          </a:solidFill>
          <a:ln w="38100">
            <a:solidFill>
              <a:schemeClr val="tx1"/>
            </a:solidFill>
          </a:ln>
        </p:spPr>
        <p:txBody>
          <a:bodyPr wrap="square" rtlCol="0">
            <a:spAutoFit/>
          </a:bodyPr>
          <a:lstStyle/>
          <a:p>
            <a:r>
              <a:rPr lang="en-US" sz="1800" dirty="0" smtClean="0">
                <a:latin typeface="Comic Sans MS" pitchFamily="66" charset="0"/>
              </a:rPr>
              <a:t>Account Number</a:t>
            </a:r>
          </a:p>
          <a:p>
            <a:endParaRPr lang="en-US" sz="1800" dirty="0">
              <a:latin typeface="Comic Sans MS" pitchFamily="66" charset="0"/>
            </a:endParaRPr>
          </a:p>
          <a:p>
            <a:r>
              <a:rPr lang="en-US" sz="1800" dirty="0" smtClean="0">
                <a:latin typeface="Comic Sans MS" pitchFamily="66" charset="0"/>
              </a:rPr>
              <a:t>Dates</a:t>
            </a:r>
          </a:p>
          <a:p>
            <a:endParaRPr lang="en-US" sz="1800" dirty="0">
              <a:latin typeface="Comic Sans MS" pitchFamily="66" charset="0"/>
            </a:endParaRPr>
          </a:p>
          <a:p>
            <a:r>
              <a:rPr lang="en-US" sz="1800" dirty="0" smtClean="0">
                <a:latin typeface="Comic Sans MS" pitchFamily="66" charset="0"/>
              </a:rPr>
              <a:t>PI Name</a:t>
            </a:r>
          </a:p>
          <a:p>
            <a:endParaRPr lang="en-US" sz="1800" dirty="0">
              <a:latin typeface="Comic Sans MS" pitchFamily="66" charset="0"/>
            </a:endParaRPr>
          </a:p>
          <a:p>
            <a:r>
              <a:rPr lang="en-US" sz="1800" dirty="0" smtClean="0">
                <a:latin typeface="Comic Sans MS" pitchFamily="66" charset="0"/>
              </a:rPr>
              <a:t>Budget Code</a:t>
            </a:r>
          </a:p>
          <a:p>
            <a:endParaRPr lang="en-US" sz="1800" dirty="0">
              <a:latin typeface="Comic Sans MS" pitchFamily="66" charset="0"/>
            </a:endParaRPr>
          </a:p>
          <a:p>
            <a:r>
              <a:rPr lang="en-US" sz="1800" dirty="0" smtClean="0">
                <a:latin typeface="Comic Sans MS" pitchFamily="66" charset="0"/>
              </a:rPr>
              <a:t>Budget</a:t>
            </a:r>
          </a:p>
          <a:p>
            <a:endParaRPr lang="en-US" sz="1800" dirty="0">
              <a:latin typeface="Comic Sans MS" pitchFamily="66" charset="0"/>
            </a:endParaRPr>
          </a:p>
          <a:p>
            <a:r>
              <a:rPr lang="en-US" sz="1800" dirty="0" smtClean="0">
                <a:latin typeface="Comic Sans MS" pitchFamily="66" charset="0"/>
              </a:rPr>
              <a:t>Encumbrances</a:t>
            </a:r>
          </a:p>
          <a:p>
            <a:endParaRPr lang="en-US" sz="1800" dirty="0">
              <a:latin typeface="Comic Sans MS" pitchFamily="66" charset="0"/>
            </a:endParaRPr>
          </a:p>
          <a:p>
            <a:r>
              <a:rPr lang="en-US" sz="1800" dirty="0" smtClean="0">
                <a:latin typeface="Comic Sans MS" pitchFamily="66" charset="0"/>
              </a:rPr>
              <a:t>Expensed</a:t>
            </a:r>
          </a:p>
          <a:p>
            <a:endParaRPr lang="en-US" sz="1800" dirty="0">
              <a:latin typeface="Comic Sans MS" pitchFamily="66" charset="0"/>
            </a:endParaRPr>
          </a:p>
          <a:p>
            <a:r>
              <a:rPr lang="en-US" sz="1800" dirty="0" smtClean="0">
                <a:latin typeface="Comic Sans MS" pitchFamily="66" charset="0"/>
              </a:rPr>
              <a:t>Balance </a:t>
            </a:r>
            <a:endParaRPr lang="en-US" sz="1800" dirty="0">
              <a:latin typeface="Comic Sans MS" pitchFamily="66" charset="0"/>
            </a:endParaRPr>
          </a:p>
        </p:txBody>
      </p:sp>
      <p:sp>
        <p:nvSpPr>
          <p:cNvPr id="9" name="TextBox 8"/>
          <p:cNvSpPr txBox="1"/>
          <p:nvPr/>
        </p:nvSpPr>
        <p:spPr>
          <a:xfrm>
            <a:off x="228600" y="5449669"/>
            <a:ext cx="8839200" cy="707886"/>
          </a:xfrm>
          <a:prstGeom prst="rect">
            <a:avLst/>
          </a:prstGeom>
          <a:solidFill>
            <a:schemeClr val="accent6">
              <a:lumMod val="50000"/>
            </a:schemeClr>
          </a:solidFill>
          <a:ln w="38100">
            <a:solidFill>
              <a:schemeClr val="tx1"/>
            </a:solidFill>
          </a:ln>
        </p:spPr>
        <p:txBody>
          <a:bodyPr wrap="square" rtlCol="0">
            <a:spAutoFit/>
          </a:bodyPr>
          <a:lstStyle/>
          <a:p>
            <a:r>
              <a:rPr lang="en-US" sz="2000" dirty="0" smtClean="0">
                <a:solidFill>
                  <a:srgbClr val="FFFFFF"/>
                </a:solidFill>
                <a:latin typeface="Comic Sans MS" pitchFamily="66" charset="0"/>
              </a:rPr>
              <a:t>Note:  Salaries are encumbered through either the end date of the </a:t>
            </a:r>
            <a:r>
              <a:rPr lang="en-US" sz="2000" dirty="0" smtClean="0">
                <a:solidFill>
                  <a:srgbClr val="FFFFFF"/>
                </a:solidFill>
                <a:latin typeface="Comic Sans MS" pitchFamily="66" charset="0"/>
              </a:rPr>
              <a:t>project</a:t>
            </a:r>
            <a:r>
              <a:rPr lang="en-US" sz="2000" dirty="0" smtClean="0">
                <a:solidFill>
                  <a:srgbClr val="FFFFFF"/>
                </a:solidFill>
                <a:latin typeface="Comic Sans MS" pitchFamily="66" charset="0"/>
              </a:rPr>
              <a:t> </a:t>
            </a:r>
            <a:r>
              <a:rPr lang="en-US" sz="2000" dirty="0" smtClean="0">
                <a:solidFill>
                  <a:srgbClr val="FFFFFF"/>
                </a:solidFill>
                <a:latin typeface="Comic Sans MS" pitchFamily="66" charset="0"/>
              </a:rPr>
              <a:t>or the end date of the payroll action, whichever comes first!</a:t>
            </a:r>
            <a:endParaRPr lang="en-US" sz="2000" dirty="0">
              <a:solidFill>
                <a:srgbClr val="FFFFFF"/>
              </a:solidFill>
              <a:latin typeface="Comic Sans MS" pitchFamily="66" charset="0"/>
            </a:endParaRPr>
          </a:p>
        </p:txBody>
      </p:sp>
      <p:sp>
        <p:nvSpPr>
          <p:cNvPr id="10" name="TextBox 9"/>
          <p:cNvSpPr txBox="1"/>
          <p:nvPr/>
        </p:nvSpPr>
        <p:spPr>
          <a:xfrm>
            <a:off x="609600" y="3955449"/>
            <a:ext cx="609600" cy="901468"/>
          </a:xfrm>
          <a:prstGeom prst="rect">
            <a:avLst/>
          </a:prstGeom>
          <a:solidFill>
            <a:srgbClr val="FFFFFF"/>
          </a:solidFill>
        </p:spPr>
        <p:txBody>
          <a:bodyPr wrap="square" rtlCol="0">
            <a:spAutoFit/>
          </a:bodyPr>
          <a:lstStyle/>
          <a:p>
            <a:endParaRPr lang="en-US" dirty="0"/>
          </a:p>
        </p:txBody>
      </p:sp>
      <p:sp>
        <p:nvSpPr>
          <p:cNvPr id="11" name="TextBox 10"/>
          <p:cNvSpPr txBox="1"/>
          <p:nvPr/>
        </p:nvSpPr>
        <p:spPr>
          <a:xfrm>
            <a:off x="2057400" y="1447800"/>
            <a:ext cx="184731" cy="138499"/>
          </a:xfrm>
          <a:prstGeom prst="rect">
            <a:avLst/>
          </a:prstGeom>
          <a:solidFill>
            <a:srgbClr val="FFFFFF"/>
          </a:solidFill>
        </p:spPr>
        <p:txBody>
          <a:bodyPr wrap="none" rtlCol="0">
            <a:spAutoFit/>
          </a:bodyPr>
          <a:lstStyle/>
          <a:p>
            <a:endParaRPr lang="en-US" dirty="0"/>
          </a:p>
        </p:txBody>
      </p:sp>
      <p:sp>
        <p:nvSpPr>
          <p:cNvPr id="12" name="TextBox 11"/>
          <p:cNvSpPr txBox="1"/>
          <p:nvPr/>
        </p:nvSpPr>
        <p:spPr>
          <a:xfrm>
            <a:off x="3810000" y="6248400"/>
            <a:ext cx="685800" cy="228600"/>
          </a:xfrm>
          <a:prstGeom prst="rect">
            <a:avLst/>
          </a:prstGeom>
          <a:solidFill>
            <a:srgbClr val="FFFFFF"/>
          </a:solidFill>
        </p:spPr>
        <p:txBody>
          <a:bodyPr wrap="square" rtlCol="0">
            <a:spAutoFit/>
          </a:bodyPr>
          <a:lstStyle/>
          <a:p>
            <a:endParaRPr lang="en-US" dirty="0"/>
          </a:p>
        </p:txBody>
      </p:sp>
      <p:sp>
        <p:nvSpPr>
          <p:cNvPr id="13" name="TextBox 12"/>
          <p:cNvSpPr txBox="1"/>
          <p:nvPr/>
        </p:nvSpPr>
        <p:spPr>
          <a:xfrm>
            <a:off x="0" y="152400"/>
            <a:ext cx="5410200" cy="523220"/>
          </a:xfrm>
          <a:prstGeom prst="rect">
            <a:avLst/>
          </a:prstGeom>
          <a:solidFill>
            <a:srgbClr val="FFFFFF"/>
          </a:solidFill>
        </p:spPr>
        <p:txBody>
          <a:bodyPr wrap="square" rtlCol="0">
            <a:spAutoFit/>
          </a:bodyPr>
          <a:lstStyle/>
          <a:p>
            <a:r>
              <a:rPr lang="en-US" sz="2800" dirty="0" smtClean="0">
                <a:latin typeface="Comic Sans MS" pitchFamily="66" charset="0"/>
              </a:rPr>
              <a:t>Sample Account Status Report</a:t>
            </a:r>
            <a:endParaRPr lang="en-US" sz="2800" dirty="0">
              <a:latin typeface="Comic Sans MS" pitchFamily="66" charset="0"/>
            </a:endParaRPr>
          </a:p>
        </p:txBody>
      </p:sp>
    </p:spTree>
    <p:extLst>
      <p:ext uri="{BB962C8B-B14F-4D97-AF65-F5344CB8AC3E}">
        <p14:creationId xmlns:p14="http://schemas.microsoft.com/office/powerpoint/2010/main" val="97859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28600"/>
            <a:ext cx="8991600" cy="762000"/>
          </a:xfrm>
        </p:spPr>
        <p:txBody>
          <a:bodyPr/>
          <a:lstStyle/>
          <a:p>
            <a:pPr algn="ctr"/>
            <a:r>
              <a:rPr lang="en-US" sz="3600" dirty="0">
                <a:solidFill>
                  <a:schemeClr val="bg1">
                    <a:lumMod val="25000"/>
                  </a:schemeClr>
                </a:solidFill>
                <a:latin typeface="Comic Sans MS" pitchFamily="66" charset="0"/>
              </a:rPr>
              <a:t>The “Burn Rate” Chart </a:t>
            </a:r>
            <a:endParaRPr lang="en-US" sz="34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762000"/>
            <a:ext cx="9144000" cy="4572000"/>
          </a:xfrm>
        </p:spPr>
        <p:txBody>
          <a:bodyPr/>
          <a:lstStyle/>
          <a:p>
            <a:pPr marL="400050" lvl="2" indent="0">
              <a:buClrTx/>
              <a:buNone/>
            </a:pPr>
            <a:endParaRPr lang="en-US" sz="1200" dirty="0">
              <a:latin typeface="Comic Sans MS" pitchFamily="66" charset="0"/>
            </a:endParaRPr>
          </a:p>
          <a:p>
            <a:pPr marL="0" indent="0" algn="ctr">
              <a:buClrTx/>
              <a:buNone/>
            </a:pPr>
            <a:r>
              <a:rPr lang="en-US" sz="2500" dirty="0">
                <a:latin typeface="Comic Sans MS" pitchFamily="66" charset="0"/>
              </a:rPr>
              <a:t>A useful tool for tracking the rate of expenditure </a:t>
            </a:r>
            <a:r>
              <a:rPr lang="en-US" sz="2500" dirty="0" smtClean="0">
                <a:latin typeface="Comic Sans MS" pitchFamily="66" charset="0"/>
              </a:rPr>
              <a:t>against budget and against current </a:t>
            </a:r>
            <a:r>
              <a:rPr lang="en-US" sz="2500" dirty="0">
                <a:latin typeface="Comic Sans MS" pitchFamily="66" charset="0"/>
              </a:rPr>
              <a:t>funding </a:t>
            </a:r>
            <a:r>
              <a:rPr lang="en-US" sz="2500" dirty="0" smtClean="0">
                <a:latin typeface="Comic Sans MS" pitchFamily="66" charset="0"/>
              </a:rPr>
              <a:t>level.   </a:t>
            </a:r>
          </a:p>
          <a:p>
            <a:pPr marL="0" indent="0" algn="ctr">
              <a:buClrTx/>
              <a:buNone/>
            </a:pPr>
            <a:endParaRPr lang="en-US" sz="1000" dirty="0" smtClean="0">
              <a:latin typeface="Comic Sans MS" pitchFamily="66" charset="0"/>
            </a:endParaRPr>
          </a:p>
          <a:p>
            <a:pPr marL="400050" lvl="2" indent="0">
              <a:buClrTx/>
              <a:buNone/>
            </a:pPr>
            <a:r>
              <a:rPr lang="en-US" sz="2800" u="sng" dirty="0" smtClean="0">
                <a:solidFill>
                  <a:schemeClr val="bg1">
                    <a:lumMod val="25000"/>
                  </a:schemeClr>
                </a:solidFill>
                <a:latin typeface="Comic Sans MS" pitchFamily="66" charset="0"/>
              </a:rPr>
              <a:t>Questions</a:t>
            </a:r>
            <a:r>
              <a:rPr lang="en-US" sz="2800" dirty="0" smtClean="0">
                <a:solidFill>
                  <a:schemeClr val="bg1">
                    <a:lumMod val="25000"/>
                  </a:schemeClr>
                </a:solidFill>
                <a:latin typeface="Comic Sans MS" pitchFamily="66" charset="0"/>
              </a:rPr>
              <a:t>:</a:t>
            </a:r>
          </a:p>
          <a:p>
            <a:pPr marL="400050" lvl="2" indent="0">
              <a:buClrTx/>
              <a:buNone/>
            </a:pPr>
            <a:r>
              <a:rPr lang="en-US" dirty="0" smtClean="0">
                <a:latin typeface="Comic Sans MS" pitchFamily="66" charset="0"/>
              </a:rPr>
              <a:t>1.  Are funds being burned (spent) too quickly or too slowly?</a:t>
            </a:r>
            <a:endParaRPr lang="en-US" dirty="0">
              <a:latin typeface="Comic Sans MS" pitchFamily="66" charset="0"/>
            </a:endParaRPr>
          </a:p>
          <a:p>
            <a:pPr marL="400050" lvl="2" indent="0">
              <a:buClrTx/>
              <a:buNone/>
            </a:pPr>
            <a:r>
              <a:rPr lang="en-US" dirty="0" smtClean="0">
                <a:latin typeface="Comic Sans MS" pitchFamily="66" charset="0"/>
              </a:rPr>
              <a:t>2.  When will a new funding increment be needed?</a:t>
            </a:r>
            <a:endParaRPr lang="en-US" dirty="0">
              <a:latin typeface="Comic Sans MS" pitchFamily="66" charset="0"/>
            </a:endParaRPr>
          </a:p>
          <a:p>
            <a:pPr marL="400050" lvl="2" indent="0">
              <a:buClrTx/>
              <a:buNone/>
            </a:pPr>
            <a:r>
              <a:rPr lang="en-US" dirty="0" smtClean="0">
                <a:latin typeface="Comic Sans MS" pitchFamily="66" charset="0"/>
              </a:rPr>
              <a:t>3.  How does the actual burn rate compare with the 	approved budget and the statement of work?</a:t>
            </a:r>
            <a:endParaRPr lang="en-US" dirty="0">
              <a:latin typeface="Comic Sans MS" pitchFamily="66" charset="0"/>
            </a:endParaRPr>
          </a:p>
          <a:p>
            <a:pPr marL="857250" lvl="2" indent="-457200">
              <a:buClrTx/>
              <a:buAutoNum type="arabicPeriod" startAt="4"/>
            </a:pPr>
            <a:r>
              <a:rPr lang="en-US" dirty="0" smtClean="0">
                <a:latin typeface="Comic Sans MS" pitchFamily="66" charset="0"/>
              </a:rPr>
              <a:t>Are expenditures in the “ramp-up”, “steady-state” or 	“phase-down” stage? </a:t>
            </a:r>
          </a:p>
          <a:p>
            <a:pPr marL="914400" lvl="2" indent="-514350">
              <a:buClrTx/>
              <a:buAutoNum type="arabicPeriod" startAt="4"/>
            </a:pPr>
            <a:r>
              <a:rPr lang="en-US" dirty="0" smtClean="0">
                <a:latin typeface="Comic Sans MS" pitchFamily="66" charset="0"/>
              </a:rPr>
              <a:t>Is the fund balance adequate to meet all future obligations?</a:t>
            </a:r>
          </a:p>
        </p:txBody>
      </p:sp>
    </p:spTree>
    <p:extLst>
      <p:ext uri="{BB962C8B-B14F-4D97-AF65-F5344CB8AC3E}">
        <p14:creationId xmlns:p14="http://schemas.microsoft.com/office/powerpoint/2010/main" val="9111018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6851">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46851">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46851">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46851">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468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860426" y="533400"/>
            <a:ext cx="7035800" cy="5072063"/>
            <a:chOff x="623" y="528"/>
            <a:chExt cx="4432" cy="3195"/>
          </a:xfrm>
        </p:grpSpPr>
        <p:sp>
          <p:nvSpPr>
            <p:cNvPr id="3075" name="Rectangle 3"/>
            <p:cNvSpPr>
              <a:spLocks noChangeArrowheads="1"/>
            </p:cNvSpPr>
            <p:nvPr/>
          </p:nvSpPr>
          <p:spPr bwMode="auto">
            <a:xfrm>
              <a:off x="911" y="935"/>
              <a:ext cx="4143" cy="2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076" name="Rectangle 4"/>
            <p:cNvSpPr>
              <a:spLocks noChangeArrowheads="1"/>
            </p:cNvSpPr>
            <p:nvPr/>
          </p:nvSpPr>
          <p:spPr bwMode="auto">
            <a:xfrm>
              <a:off x="911" y="935"/>
              <a:ext cx="4143" cy="2426"/>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077" name="Line 5"/>
            <p:cNvSpPr>
              <a:spLocks noChangeShapeType="1"/>
            </p:cNvSpPr>
            <p:nvPr/>
          </p:nvSpPr>
          <p:spPr bwMode="auto">
            <a:xfrm>
              <a:off x="911" y="935"/>
              <a:ext cx="1" cy="24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78" name="Line 6"/>
            <p:cNvSpPr>
              <a:spLocks noChangeShapeType="1"/>
            </p:cNvSpPr>
            <p:nvPr/>
          </p:nvSpPr>
          <p:spPr bwMode="auto">
            <a:xfrm>
              <a:off x="892" y="3361"/>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79" name="Line 7"/>
            <p:cNvSpPr>
              <a:spLocks noChangeShapeType="1"/>
            </p:cNvSpPr>
            <p:nvPr/>
          </p:nvSpPr>
          <p:spPr bwMode="auto">
            <a:xfrm>
              <a:off x="892" y="3017"/>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0" name="Line 8"/>
            <p:cNvSpPr>
              <a:spLocks noChangeShapeType="1"/>
            </p:cNvSpPr>
            <p:nvPr/>
          </p:nvSpPr>
          <p:spPr bwMode="auto">
            <a:xfrm>
              <a:off x="892" y="2667"/>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1" name="Line 9"/>
            <p:cNvSpPr>
              <a:spLocks noChangeShapeType="1"/>
            </p:cNvSpPr>
            <p:nvPr/>
          </p:nvSpPr>
          <p:spPr bwMode="auto">
            <a:xfrm>
              <a:off x="892" y="2323"/>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2" name="Line 10"/>
            <p:cNvSpPr>
              <a:spLocks noChangeShapeType="1"/>
            </p:cNvSpPr>
            <p:nvPr/>
          </p:nvSpPr>
          <p:spPr bwMode="auto">
            <a:xfrm>
              <a:off x="892" y="1973"/>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3" name="Line 11"/>
            <p:cNvSpPr>
              <a:spLocks noChangeShapeType="1"/>
            </p:cNvSpPr>
            <p:nvPr/>
          </p:nvSpPr>
          <p:spPr bwMode="auto">
            <a:xfrm>
              <a:off x="892" y="1629"/>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4" name="Line 12"/>
            <p:cNvSpPr>
              <a:spLocks noChangeShapeType="1"/>
            </p:cNvSpPr>
            <p:nvPr/>
          </p:nvSpPr>
          <p:spPr bwMode="auto">
            <a:xfrm>
              <a:off x="892" y="1279"/>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5" name="Line 13"/>
            <p:cNvSpPr>
              <a:spLocks noChangeShapeType="1"/>
            </p:cNvSpPr>
            <p:nvPr/>
          </p:nvSpPr>
          <p:spPr bwMode="auto">
            <a:xfrm>
              <a:off x="892" y="935"/>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6" name="Line 14"/>
            <p:cNvSpPr>
              <a:spLocks noChangeShapeType="1"/>
            </p:cNvSpPr>
            <p:nvPr/>
          </p:nvSpPr>
          <p:spPr bwMode="auto">
            <a:xfrm>
              <a:off x="911" y="3361"/>
              <a:ext cx="414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5"/>
            <p:cNvSpPr>
              <a:spLocks noChangeShapeType="1"/>
            </p:cNvSpPr>
            <p:nvPr/>
          </p:nvSpPr>
          <p:spPr bwMode="auto">
            <a:xfrm flipV="1">
              <a:off x="911"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8" name="Line 16"/>
            <p:cNvSpPr>
              <a:spLocks noChangeShapeType="1"/>
            </p:cNvSpPr>
            <p:nvPr/>
          </p:nvSpPr>
          <p:spPr bwMode="auto">
            <a:xfrm flipV="1">
              <a:off x="1257"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9" name="Line 17"/>
            <p:cNvSpPr>
              <a:spLocks noChangeShapeType="1"/>
            </p:cNvSpPr>
            <p:nvPr/>
          </p:nvSpPr>
          <p:spPr bwMode="auto">
            <a:xfrm flipV="1">
              <a:off x="1603"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0" name="Line 18"/>
            <p:cNvSpPr>
              <a:spLocks noChangeShapeType="1"/>
            </p:cNvSpPr>
            <p:nvPr/>
          </p:nvSpPr>
          <p:spPr bwMode="auto">
            <a:xfrm flipV="1">
              <a:off x="1948"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1" name="Line 19"/>
            <p:cNvSpPr>
              <a:spLocks noChangeShapeType="1"/>
            </p:cNvSpPr>
            <p:nvPr/>
          </p:nvSpPr>
          <p:spPr bwMode="auto">
            <a:xfrm flipV="1">
              <a:off x="2294"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2" name="Line 20"/>
            <p:cNvSpPr>
              <a:spLocks noChangeShapeType="1"/>
            </p:cNvSpPr>
            <p:nvPr/>
          </p:nvSpPr>
          <p:spPr bwMode="auto">
            <a:xfrm flipV="1">
              <a:off x="2640"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3" name="Line 21"/>
            <p:cNvSpPr>
              <a:spLocks noChangeShapeType="1"/>
            </p:cNvSpPr>
            <p:nvPr/>
          </p:nvSpPr>
          <p:spPr bwMode="auto">
            <a:xfrm flipV="1">
              <a:off x="2985"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4" name="Line 22"/>
            <p:cNvSpPr>
              <a:spLocks noChangeShapeType="1"/>
            </p:cNvSpPr>
            <p:nvPr/>
          </p:nvSpPr>
          <p:spPr bwMode="auto">
            <a:xfrm flipV="1">
              <a:off x="3326"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5" name="Line 23"/>
            <p:cNvSpPr>
              <a:spLocks noChangeShapeType="1"/>
            </p:cNvSpPr>
            <p:nvPr/>
          </p:nvSpPr>
          <p:spPr bwMode="auto">
            <a:xfrm flipV="1">
              <a:off x="3672"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6" name="Line 24"/>
            <p:cNvSpPr>
              <a:spLocks noChangeShapeType="1"/>
            </p:cNvSpPr>
            <p:nvPr/>
          </p:nvSpPr>
          <p:spPr bwMode="auto">
            <a:xfrm flipV="1">
              <a:off x="4017"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7" name="Line 25"/>
            <p:cNvSpPr>
              <a:spLocks noChangeShapeType="1"/>
            </p:cNvSpPr>
            <p:nvPr/>
          </p:nvSpPr>
          <p:spPr bwMode="auto">
            <a:xfrm flipV="1">
              <a:off x="4363"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8" name="Line 26"/>
            <p:cNvSpPr>
              <a:spLocks noChangeShapeType="1"/>
            </p:cNvSpPr>
            <p:nvPr/>
          </p:nvSpPr>
          <p:spPr bwMode="auto">
            <a:xfrm flipV="1">
              <a:off x="4709"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9" name="Line 27"/>
            <p:cNvSpPr>
              <a:spLocks noChangeShapeType="1"/>
            </p:cNvSpPr>
            <p:nvPr/>
          </p:nvSpPr>
          <p:spPr bwMode="auto">
            <a:xfrm flipV="1">
              <a:off x="5054"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0" name="Line 28"/>
            <p:cNvSpPr>
              <a:spLocks noChangeShapeType="1"/>
            </p:cNvSpPr>
            <p:nvPr/>
          </p:nvSpPr>
          <p:spPr bwMode="auto">
            <a:xfrm>
              <a:off x="1084" y="1973"/>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1" name="Line 29"/>
            <p:cNvSpPr>
              <a:spLocks noChangeShapeType="1"/>
            </p:cNvSpPr>
            <p:nvPr/>
          </p:nvSpPr>
          <p:spPr bwMode="auto">
            <a:xfrm>
              <a:off x="1430" y="1973"/>
              <a:ext cx="345"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2" name="Line 30"/>
            <p:cNvSpPr>
              <a:spLocks noChangeShapeType="1"/>
            </p:cNvSpPr>
            <p:nvPr/>
          </p:nvSpPr>
          <p:spPr bwMode="auto">
            <a:xfrm>
              <a:off x="1775" y="1973"/>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3" name="Line 31"/>
            <p:cNvSpPr>
              <a:spLocks noChangeShapeType="1"/>
            </p:cNvSpPr>
            <p:nvPr/>
          </p:nvSpPr>
          <p:spPr bwMode="auto">
            <a:xfrm>
              <a:off x="2121" y="1973"/>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4" name="Line 32"/>
            <p:cNvSpPr>
              <a:spLocks noChangeShapeType="1"/>
            </p:cNvSpPr>
            <p:nvPr/>
          </p:nvSpPr>
          <p:spPr bwMode="auto">
            <a:xfrm>
              <a:off x="2467" y="1973"/>
              <a:ext cx="345"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5" name="Line 33"/>
            <p:cNvSpPr>
              <a:spLocks noChangeShapeType="1"/>
            </p:cNvSpPr>
            <p:nvPr/>
          </p:nvSpPr>
          <p:spPr bwMode="auto">
            <a:xfrm>
              <a:off x="2812" y="1973"/>
              <a:ext cx="341"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6" name="Line 34"/>
            <p:cNvSpPr>
              <a:spLocks noChangeShapeType="1"/>
            </p:cNvSpPr>
            <p:nvPr/>
          </p:nvSpPr>
          <p:spPr bwMode="auto">
            <a:xfrm flipV="1">
              <a:off x="3153" y="1279"/>
              <a:ext cx="346" cy="694"/>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7" name="Line 35"/>
            <p:cNvSpPr>
              <a:spLocks noChangeShapeType="1"/>
            </p:cNvSpPr>
            <p:nvPr/>
          </p:nvSpPr>
          <p:spPr bwMode="auto">
            <a:xfrm>
              <a:off x="3499" y="1279"/>
              <a:ext cx="345"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8" name="Line 36"/>
            <p:cNvSpPr>
              <a:spLocks noChangeShapeType="1"/>
            </p:cNvSpPr>
            <p:nvPr/>
          </p:nvSpPr>
          <p:spPr bwMode="auto">
            <a:xfrm>
              <a:off x="3844" y="1279"/>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9" name="Line 37"/>
            <p:cNvSpPr>
              <a:spLocks noChangeShapeType="1"/>
            </p:cNvSpPr>
            <p:nvPr/>
          </p:nvSpPr>
          <p:spPr bwMode="auto">
            <a:xfrm>
              <a:off x="4190" y="1279"/>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0" name="Line 38"/>
            <p:cNvSpPr>
              <a:spLocks noChangeShapeType="1"/>
            </p:cNvSpPr>
            <p:nvPr/>
          </p:nvSpPr>
          <p:spPr bwMode="auto">
            <a:xfrm>
              <a:off x="4536" y="1279"/>
              <a:ext cx="345"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1" name="Line 39"/>
            <p:cNvSpPr>
              <a:spLocks noChangeShapeType="1"/>
            </p:cNvSpPr>
            <p:nvPr/>
          </p:nvSpPr>
          <p:spPr bwMode="auto">
            <a:xfrm flipV="1">
              <a:off x="1084" y="3207"/>
              <a:ext cx="346" cy="86"/>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2" name="Line 40"/>
            <p:cNvSpPr>
              <a:spLocks noChangeShapeType="1"/>
            </p:cNvSpPr>
            <p:nvPr/>
          </p:nvSpPr>
          <p:spPr bwMode="auto">
            <a:xfrm flipV="1">
              <a:off x="1430" y="2863"/>
              <a:ext cx="345" cy="344"/>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3" name="Line 41"/>
            <p:cNvSpPr>
              <a:spLocks noChangeShapeType="1"/>
            </p:cNvSpPr>
            <p:nvPr/>
          </p:nvSpPr>
          <p:spPr bwMode="auto">
            <a:xfrm flipV="1">
              <a:off x="1775" y="2513"/>
              <a:ext cx="346" cy="350"/>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4" name="Line 42"/>
            <p:cNvSpPr>
              <a:spLocks noChangeShapeType="1"/>
            </p:cNvSpPr>
            <p:nvPr/>
          </p:nvSpPr>
          <p:spPr bwMode="auto">
            <a:xfrm flipV="1">
              <a:off x="2121" y="2169"/>
              <a:ext cx="346" cy="344"/>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5" name="Line 43"/>
            <p:cNvSpPr>
              <a:spLocks noChangeShapeType="1"/>
            </p:cNvSpPr>
            <p:nvPr/>
          </p:nvSpPr>
          <p:spPr bwMode="auto">
            <a:xfrm flipV="1">
              <a:off x="2467" y="2003"/>
              <a:ext cx="345" cy="166"/>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6" name="Line 44"/>
            <p:cNvSpPr>
              <a:spLocks noChangeShapeType="1"/>
            </p:cNvSpPr>
            <p:nvPr/>
          </p:nvSpPr>
          <p:spPr bwMode="auto">
            <a:xfrm flipV="1">
              <a:off x="2812" y="1819"/>
              <a:ext cx="341" cy="184"/>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7" name="Line 45"/>
            <p:cNvSpPr>
              <a:spLocks noChangeShapeType="1"/>
            </p:cNvSpPr>
            <p:nvPr/>
          </p:nvSpPr>
          <p:spPr bwMode="auto">
            <a:xfrm flipV="1">
              <a:off x="3153" y="1629"/>
              <a:ext cx="346" cy="190"/>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8" name="Line 46"/>
            <p:cNvSpPr>
              <a:spLocks noChangeShapeType="1"/>
            </p:cNvSpPr>
            <p:nvPr/>
          </p:nvSpPr>
          <p:spPr bwMode="auto">
            <a:xfrm flipV="1">
              <a:off x="3499" y="1420"/>
              <a:ext cx="345" cy="209"/>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9" name="Line 47"/>
            <p:cNvSpPr>
              <a:spLocks noChangeShapeType="1"/>
            </p:cNvSpPr>
            <p:nvPr/>
          </p:nvSpPr>
          <p:spPr bwMode="auto">
            <a:xfrm flipV="1">
              <a:off x="1084" y="3017"/>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0" name="Line 48"/>
            <p:cNvSpPr>
              <a:spLocks noChangeShapeType="1"/>
            </p:cNvSpPr>
            <p:nvPr/>
          </p:nvSpPr>
          <p:spPr bwMode="auto">
            <a:xfrm flipV="1">
              <a:off x="1430" y="2839"/>
              <a:ext cx="345" cy="178"/>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1" name="Line 49"/>
            <p:cNvSpPr>
              <a:spLocks noChangeShapeType="1"/>
            </p:cNvSpPr>
            <p:nvPr/>
          </p:nvSpPr>
          <p:spPr bwMode="auto">
            <a:xfrm flipV="1">
              <a:off x="1775" y="2667"/>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2" name="Line 50"/>
            <p:cNvSpPr>
              <a:spLocks noChangeShapeType="1"/>
            </p:cNvSpPr>
            <p:nvPr/>
          </p:nvSpPr>
          <p:spPr bwMode="auto">
            <a:xfrm flipV="1">
              <a:off x="2121" y="2495"/>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3" name="Line 51"/>
            <p:cNvSpPr>
              <a:spLocks noChangeShapeType="1"/>
            </p:cNvSpPr>
            <p:nvPr/>
          </p:nvSpPr>
          <p:spPr bwMode="auto">
            <a:xfrm flipV="1">
              <a:off x="2467" y="2323"/>
              <a:ext cx="345"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4" name="Line 52"/>
            <p:cNvSpPr>
              <a:spLocks noChangeShapeType="1"/>
            </p:cNvSpPr>
            <p:nvPr/>
          </p:nvSpPr>
          <p:spPr bwMode="auto">
            <a:xfrm flipV="1">
              <a:off x="2812" y="2151"/>
              <a:ext cx="341"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5" name="Line 53"/>
            <p:cNvSpPr>
              <a:spLocks noChangeShapeType="1"/>
            </p:cNvSpPr>
            <p:nvPr/>
          </p:nvSpPr>
          <p:spPr bwMode="auto">
            <a:xfrm flipV="1">
              <a:off x="3153" y="1973"/>
              <a:ext cx="346" cy="178"/>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6" name="Line 54"/>
            <p:cNvSpPr>
              <a:spLocks noChangeShapeType="1"/>
            </p:cNvSpPr>
            <p:nvPr/>
          </p:nvSpPr>
          <p:spPr bwMode="auto">
            <a:xfrm flipV="1">
              <a:off x="3499" y="1801"/>
              <a:ext cx="345"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7" name="Line 55"/>
            <p:cNvSpPr>
              <a:spLocks noChangeShapeType="1"/>
            </p:cNvSpPr>
            <p:nvPr/>
          </p:nvSpPr>
          <p:spPr bwMode="auto">
            <a:xfrm flipV="1">
              <a:off x="3844" y="1629"/>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8" name="Line 56"/>
            <p:cNvSpPr>
              <a:spLocks noChangeShapeType="1"/>
            </p:cNvSpPr>
            <p:nvPr/>
          </p:nvSpPr>
          <p:spPr bwMode="auto">
            <a:xfrm flipV="1">
              <a:off x="4190" y="1457"/>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9" name="Line 57"/>
            <p:cNvSpPr>
              <a:spLocks noChangeShapeType="1"/>
            </p:cNvSpPr>
            <p:nvPr/>
          </p:nvSpPr>
          <p:spPr bwMode="auto">
            <a:xfrm flipV="1">
              <a:off x="4536" y="1279"/>
              <a:ext cx="345" cy="178"/>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0" name="Line 58"/>
            <p:cNvSpPr>
              <a:spLocks noChangeShapeType="1"/>
            </p:cNvSpPr>
            <p:nvPr/>
          </p:nvSpPr>
          <p:spPr bwMode="auto">
            <a:xfrm>
              <a:off x="1084"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1" name="Line 59"/>
            <p:cNvSpPr>
              <a:spLocks noChangeShapeType="1"/>
            </p:cNvSpPr>
            <p:nvPr/>
          </p:nvSpPr>
          <p:spPr bwMode="auto">
            <a:xfrm>
              <a:off x="1430" y="1279"/>
              <a:ext cx="345"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2" name="Line 60"/>
            <p:cNvSpPr>
              <a:spLocks noChangeShapeType="1"/>
            </p:cNvSpPr>
            <p:nvPr/>
          </p:nvSpPr>
          <p:spPr bwMode="auto">
            <a:xfrm>
              <a:off x="1775"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3" name="Line 61"/>
            <p:cNvSpPr>
              <a:spLocks noChangeShapeType="1"/>
            </p:cNvSpPr>
            <p:nvPr/>
          </p:nvSpPr>
          <p:spPr bwMode="auto">
            <a:xfrm>
              <a:off x="2121"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4" name="Line 62"/>
            <p:cNvSpPr>
              <a:spLocks noChangeShapeType="1"/>
            </p:cNvSpPr>
            <p:nvPr/>
          </p:nvSpPr>
          <p:spPr bwMode="auto">
            <a:xfrm>
              <a:off x="2467" y="1279"/>
              <a:ext cx="345"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5" name="Line 63"/>
            <p:cNvSpPr>
              <a:spLocks noChangeShapeType="1"/>
            </p:cNvSpPr>
            <p:nvPr/>
          </p:nvSpPr>
          <p:spPr bwMode="auto">
            <a:xfrm>
              <a:off x="2812" y="1279"/>
              <a:ext cx="341"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6" name="Line 64"/>
            <p:cNvSpPr>
              <a:spLocks noChangeShapeType="1"/>
            </p:cNvSpPr>
            <p:nvPr/>
          </p:nvSpPr>
          <p:spPr bwMode="auto">
            <a:xfrm>
              <a:off x="3153"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7" name="Line 65"/>
            <p:cNvSpPr>
              <a:spLocks noChangeShapeType="1"/>
            </p:cNvSpPr>
            <p:nvPr/>
          </p:nvSpPr>
          <p:spPr bwMode="auto">
            <a:xfrm>
              <a:off x="3499" y="1279"/>
              <a:ext cx="345"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8" name="Line 66"/>
            <p:cNvSpPr>
              <a:spLocks noChangeShapeType="1"/>
            </p:cNvSpPr>
            <p:nvPr/>
          </p:nvSpPr>
          <p:spPr bwMode="auto">
            <a:xfrm>
              <a:off x="3844"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9" name="Line 67"/>
            <p:cNvSpPr>
              <a:spLocks noChangeShapeType="1"/>
            </p:cNvSpPr>
            <p:nvPr/>
          </p:nvSpPr>
          <p:spPr bwMode="auto">
            <a:xfrm>
              <a:off x="4190"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40" name="Line 68"/>
            <p:cNvSpPr>
              <a:spLocks noChangeShapeType="1"/>
            </p:cNvSpPr>
            <p:nvPr/>
          </p:nvSpPr>
          <p:spPr bwMode="auto">
            <a:xfrm>
              <a:off x="4536" y="1279"/>
              <a:ext cx="345"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41" name="Freeform 69"/>
            <p:cNvSpPr>
              <a:spLocks/>
            </p:cNvSpPr>
            <p:nvPr/>
          </p:nvSpPr>
          <p:spPr bwMode="auto">
            <a:xfrm>
              <a:off x="3835" y="1371"/>
              <a:ext cx="96" cy="73"/>
            </a:xfrm>
            <a:custGeom>
              <a:avLst/>
              <a:gdLst>
                <a:gd name="T0" fmla="*/ 0 w 96"/>
                <a:gd name="T1" fmla="*/ 55 h 73"/>
                <a:gd name="T2" fmla="*/ 91 w 96"/>
                <a:gd name="T3" fmla="*/ 0 h 73"/>
                <a:gd name="T4" fmla="*/ 96 w 96"/>
                <a:gd name="T5" fmla="*/ 18 h 73"/>
                <a:gd name="T6" fmla="*/ 5 w 96"/>
                <a:gd name="T7" fmla="*/ 73 h 73"/>
                <a:gd name="T8" fmla="*/ 0 w 96"/>
                <a:gd name="T9" fmla="*/ 55 h 73"/>
              </a:gdLst>
              <a:ahLst/>
              <a:cxnLst>
                <a:cxn ang="0">
                  <a:pos x="T0" y="T1"/>
                </a:cxn>
                <a:cxn ang="0">
                  <a:pos x="T2" y="T3"/>
                </a:cxn>
                <a:cxn ang="0">
                  <a:pos x="T4" y="T5"/>
                </a:cxn>
                <a:cxn ang="0">
                  <a:pos x="T6" y="T7"/>
                </a:cxn>
                <a:cxn ang="0">
                  <a:pos x="T8" y="T9"/>
                </a:cxn>
              </a:cxnLst>
              <a:rect l="0" t="0" r="r" b="b"/>
              <a:pathLst>
                <a:path w="96" h="73">
                  <a:moveTo>
                    <a:pt x="0" y="55"/>
                  </a:moveTo>
                  <a:lnTo>
                    <a:pt x="91" y="0"/>
                  </a:lnTo>
                  <a:lnTo>
                    <a:pt x="96" y="18"/>
                  </a:lnTo>
                  <a:lnTo>
                    <a:pt x="5" y="73"/>
                  </a:lnTo>
                  <a:lnTo>
                    <a:pt x="0" y="55"/>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2" name="Freeform 70"/>
            <p:cNvSpPr>
              <a:spLocks/>
            </p:cNvSpPr>
            <p:nvPr/>
          </p:nvSpPr>
          <p:spPr bwMode="auto">
            <a:xfrm>
              <a:off x="3979" y="1291"/>
              <a:ext cx="96" cy="74"/>
            </a:xfrm>
            <a:custGeom>
              <a:avLst/>
              <a:gdLst>
                <a:gd name="T0" fmla="*/ 0 w 96"/>
                <a:gd name="T1" fmla="*/ 55 h 74"/>
                <a:gd name="T2" fmla="*/ 91 w 96"/>
                <a:gd name="T3" fmla="*/ 0 h 74"/>
                <a:gd name="T4" fmla="*/ 96 w 96"/>
                <a:gd name="T5" fmla="*/ 18 h 74"/>
                <a:gd name="T6" fmla="*/ 5 w 96"/>
                <a:gd name="T7" fmla="*/ 74 h 74"/>
                <a:gd name="T8" fmla="*/ 0 w 96"/>
                <a:gd name="T9" fmla="*/ 55 h 74"/>
              </a:gdLst>
              <a:ahLst/>
              <a:cxnLst>
                <a:cxn ang="0">
                  <a:pos x="T0" y="T1"/>
                </a:cxn>
                <a:cxn ang="0">
                  <a:pos x="T2" y="T3"/>
                </a:cxn>
                <a:cxn ang="0">
                  <a:pos x="T4" y="T5"/>
                </a:cxn>
                <a:cxn ang="0">
                  <a:pos x="T6" y="T7"/>
                </a:cxn>
                <a:cxn ang="0">
                  <a:pos x="T8" y="T9"/>
                </a:cxn>
              </a:cxnLst>
              <a:rect l="0" t="0" r="r" b="b"/>
              <a:pathLst>
                <a:path w="96" h="74">
                  <a:moveTo>
                    <a:pt x="0" y="55"/>
                  </a:moveTo>
                  <a:lnTo>
                    <a:pt x="91" y="0"/>
                  </a:lnTo>
                  <a:lnTo>
                    <a:pt x="96" y="18"/>
                  </a:lnTo>
                  <a:lnTo>
                    <a:pt x="5" y="74"/>
                  </a:lnTo>
                  <a:lnTo>
                    <a:pt x="0" y="55"/>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3" name="Freeform 71"/>
            <p:cNvSpPr>
              <a:spLocks/>
            </p:cNvSpPr>
            <p:nvPr/>
          </p:nvSpPr>
          <p:spPr bwMode="auto">
            <a:xfrm>
              <a:off x="4123" y="1223"/>
              <a:ext cx="72" cy="56"/>
            </a:xfrm>
            <a:custGeom>
              <a:avLst/>
              <a:gdLst>
                <a:gd name="T0" fmla="*/ 0 w 72"/>
                <a:gd name="T1" fmla="*/ 37 h 56"/>
                <a:gd name="T2" fmla="*/ 67 w 72"/>
                <a:gd name="T3" fmla="*/ 0 h 56"/>
                <a:gd name="T4" fmla="*/ 72 w 72"/>
                <a:gd name="T5" fmla="*/ 19 h 56"/>
                <a:gd name="T6" fmla="*/ 5 w 72"/>
                <a:gd name="T7" fmla="*/ 56 h 56"/>
                <a:gd name="T8" fmla="*/ 0 w 72"/>
                <a:gd name="T9" fmla="*/ 37 h 56"/>
              </a:gdLst>
              <a:ahLst/>
              <a:cxnLst>
                <a:cxn ang="0">
                  <a:pos x="T0" y="T1"/>
                </a:cxn>
                <a:cxn ang="0">
                  <a:pos x="T2" y="T3"/>
                </a:cxn>
                <a:cxn ang="0">
                  <a:pos x="T4" y="T5"/>
                </a:cxn>
                <a:cxn ang="0">
                  <a:pos x="T6" y="T7"/>
                </a:cxn>
                <a:cxn ang="0">
                  <a:pos x="T8" y="T9"/>
                </a:cxn>
              </a:cxnLst>
              <a:rect l="0" t="0" r="r" b="b"/>
              <a:pathLst>
                <a:path w="72" h="56">
                  <a:moveTo>
                    <a:pt x="0" y="37"/>
                  </a:moveTo>
                  <a:lnTo>
                    <a:pt x="67" y="0"/>
                  </a:lnTo>
                  <a:lnTo>
                    <a:pt x="72" y="19"/>
                  </a:lnTo>
                  <a:lnTo>
                    <a:pt x="5" y="56"/>
                  </a:lnTo>
                  <a:lnTo>
                    <a:pt x="0" y="37"/>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4" name="Freeform 72"/>
            <p:cNvSpPr>
              <a:spLocks/>
            </p:cNvSpPr>
            <p:nvPr/>
          </p:nvSpPr>
          <p:spPr bwMode="auto">
            <a:xfrm>
              <a:off x="4180" y="1193"/>
              <a:ext cx="106" cy="49"/>
            </a:xfrm>
            <a:custGeom>
              <a:avLst/>
              <a:gdLst>
                <a:gd name="T0" fmla="*/ 0 w 106"/>
                <a:gd name="T1" fmla="*/ 30 h 49"/>
                <a:gd name="T2" fmla="*/ 101 w 106"/>
                <a:gd name="T3" fmla="*/ 0 h 49"/>
                <a:gd name="T4" fmla="*/ 106 w 106"/>
                <a:gd name="T5" fmla="*/ 18 h 49"/>
                <a:gd name="T6" fmla="*/ 5 w 106"/>
                <a:gd name="T7" fmla="*/ 49 h 49"/>
                <a:gd name="T8" fmla="*/ 0 w 106"/>
                <a:gd name="T9" fmla="*/ 30 h 49"/>
              </a:gdLst>
              <a:ahLst/>
              <a:cxnLst>
                <a:cxn ang="0">
                  <a:pos x="T0" y="T1"/>
                </a:cxn>
                <a:cxn ang="0">
                  <a:pos x="T2" y="T3"/>
                </a:cxn>
                <a:cxn ang="0">
                  <a:pos x="T4" y="T5"/>
                </a:cxn>
                <a:cxn ang="0">
                  <a:pos x="T6" y="T7"/>
                </a:cxn>
                <a:cxn ang="0">
                  <a:pos x="T8" y="T9"/>
                </a:cxn>
              </a:cxnLst>
              <a:rect l="0" t="0" r="r" b="b"/>
              <a:pathLst>
                <a:path w="106" h="49">
                  <a:moveTo>
                    <a:pt x="0" y="30"/>
                  </a:moveTo>
                  <a:lnTo>
                    <a:pt x="101" y="0"/>
                  </a:lnTo>
                  <a:lnTo>
                    <a:pt x="106" y="18"/>
                  </a:lnTo>
                  <a:lnTo>
                    <a:pt x="5" y="49"/>
                  </a:lnTo>
                  <a:lnTo>
                    <a:pt x="0" y="30"/>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5" name="Freeform 73"/>
            <p:cNvSpPr>
              <a:spLocks/>
            </p:cNvSpPr>
            <p:nvPr/>
          </p:nvSpPr>
          <p:spPr bwMode="auto">
            <a:xfrm>
              <a:off x="4339" y="1150"/>
              <a:ext cx="101" cy="49"/>
            </a:xfrm>
            <a:custGeom>
              <a:avLst/>
              <a:gdLst>
                <a:gd name="T0" fmla="*/ 0 w 101"/>
                <a:gd name="T1" fmla="*/ 30 h 49"/>
                <a:gd name="T2" fmla="*/ 96 w 101"/>
                <a:gd name="T3" fmla="*/ 0 h 49"/>
                <a:gd name="T4" fmla="*/ 101 w 101"/>
                <a:gd name="T5" fmla="*/ 18 h 49"/>
                <a:gd name="T6" fmla="*/ 5 w 101"/>
                <a:gd name="T7" fmla="*/ 49 h 49"/>
                <a:gd name="T8" fmla="*/ 0 w 101"/>
                <a:gd name="T9" fmla="*/ 30 h 49"/>
              </a:gdLst>
              <a:ahLst/>
              <a:cxnLst>
                <a:cxn ang="0">
                  <a:pos x="T0" y="T1"/>
                </a:cxn>
                <a:cxn ang="0">
                  <a:pos x="T2" y="T3"/>
                </a:cxn>
                <a:cxn ang="0">
                  <a:pos x="T4" y="T5"/>
                </a:cxn>
                <a:cxn ang="0">
                  <a:pos x="T6" y="T7"/>
                </a:cxn>
                <a:cxn ang="0">
                  <a:pos x="T8" y="T9"/>
                </a:cxn>
              </a:cxnLst>
              <a:rect l="0" t="0" r="r" b="b"/>
              <a:pathLst>
                <a:path w="101" h="49">
                  <a:moveTo>
                    <a:pt x="0" y="30"/>
                  </a:moveTo>
                  <a:lnTo>
                    <a:pt x="96" y="0"/>
                  </a:lnTo>
                  <a:lnTo>
                    <a:pt x="101" y="18"/>
                  </a:lnTo>
                  <a:lnTo>
                    <a:pt x="5" y="49"/>
                  </a:lnTo>
                  <a:lnTo>
                    <a:pt x="0" y="30"/>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6" name="Freeform 74"/>
            <p:cNvSpPr>
              <a:spLocks/>
            </p:cNvSpPr>
            <p:nvPr/>
          </p:nvSpPr>
          <p:spPr bwMode="auto">
            <a:xfrm>
              <a:off x="4493" y="1119"/>
              <a:ext cx="48" cy="31"/>
            </a:xfrm>
            <a:custGeom>
              <a:avLst/>
              <a:gdLst>
                <a:gd name="T0" fmla="*/ 0 w 48"/>
                <a:gd name="T1" fmla="*/ 12 h 31"/>
                <a:gd name="T2" fmla="*/ 43 w 48"/>
                <a:gd name="T3" fmla="*/ 0 h 31"/>
                <a:gd name="T4" fmla="*/ 48 w 48"/>
                <a:gd name="T5" fmla="*/ 18 h 31"/>
                <a:gd name="T6" fmla="*/ 4 w 48"/>
                <a:gd name="T7" fmla="*/ 31 h 31"/>
                <a:gd name="T8" fmla="*/ 0 w 48"/>
                <a:gd name="T9" fmla="*/ 12 h 31"/>
              </a:gdLst>
              <a:ahLst/>
              <a:cxnLst>
                <a:cxn ang="0">
                  <a:pos x="T0" y="T1"/>
                </a:cxn>
                <a:cxn ang="0">
                  <a:pos x="T2" y="T3"/>
                </a:cxn>
                <a:cxn ang="0">
                  <a:pos x="T4" y="T5"/>
                </a:cxn>
                <a:cxn ang="0">
                  <a:pos x="T6" y="T7"/>
                </a:cxn>
                <a:cxn ang="0">
                  <a:pos x="T8" y="T9"/>
                </a:cxn>
              </a:cxnLst>
              <a:rect l="0" t="0" r="r" b="b"/>
              <a:pathLst>
                <a:path w="48" h="31">
                  <a:moveTo>
                    <a:pt x="0" y="12"/>
                  </a:moveTo>
                  <a:lnTo>
                    <a:pt x="43" y="0"/>
                  </a:lnTo>
                  <a:lnTo>
                    <a:pt x="48" y="18"/>
                  </a:lnTo>
                  <a:lnTo>
                    <a:pt x="4" y="31"/>
                  </a:lnTo>
                  <a:lnTo>
                    <a:pt x="0" y="12"/>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7" name="Freeform 75"/>
            <p:cNvSpPr>
              <a:spLocks/>
            </p:cNvSpPr>
            <p:nvPr/>
          </p:nvSpPr>
          <p:spPr bwMode="auto">
            <a:xfrm>
              <a:off x="4526" y="1100"/>
              <a:ext cx="106" cy="37"/>
            </a:xfrm>
            <a:custGeom>
              <a:avLst/>
              <a:gdLst>
                <a:gd name="T0" fmla="*/ 0 w 106"/>
                <a:gd name="T1" fmla="*/ 19 h 37"/>
                <a:gd name="T2" fmla="*/ 101 w 106"/>
                <a:gd name="T3" fmla="*/ 0 h 37"/>
                <a:gd name="T4" fmla="*/ 106 w 106"/>
                <a:gd name="T5" fmla="*/ 19 h 37"/>
                <a:gd name="T6" fmla="*/ 5 w 106"/>
                <a:gd name="T7" fmla="*/ 37 h 37"/>
                <a:gd name="T8" fmla="*/ 0 w 106"/>
                <a:gd name="T9" fmla="*/ 19 h 37"/>
              </a:gdLst>
              <a:ahLst/>
              <a:cxnLst>
                <a:cxn ang="0">
                  <a:pos x="T0" y="T1"/>
                </a:cxn>
                <a:cxn ang="0">
                  <a:pos x="T2" y="T3"/>
                </a:cxn>
                <a:cxn ang="0">
                  <a:pos x="T4" y="T5"/>
                </a:cxn>
                <a:cxn ang="0">
                  <a:pos x="T6" y="T7"/>
                </a:cxn>
                <a:cxn ang="0">
                  <a:pos x="T8" y="T9"/>
                </a:cxn>
              </a:cxnLst>
              <a:rect l="0" t="0" r="r" b="b"/>
              <a:pathLst>
                <a:path w="106" h="37">
                  <a:moveTo>
                    <a:pt x="0" y="19"/>
                  </a:moveTo>
                  <a:lnTo>
                    <a:pt x="101" y="0"/>
                  </a:lnTo>
                  <a:lnTo>
                    <a:pt x="106" y="19"/>
                  </a:lnTo>
                  <a:lnTo>
                    <a:pt x="5" y="37"/>
                  </a:lnTo>
                  <a:lnTo>
                    <a:pt x="0" y="19"/>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8" name="Freeform 76"/>
            <p:cNvSpPr>
              <a:spLocks/>
            </p:cNvSpPr>
            <p:nvPr/>
          </p:nvSpPr>
          <p:spPr bwMode="auto">
            <a:xfrm>
              <a:off x="4685" y="1076"/>
              <a:ext cx="105" cy="37"/>
            </a:xfrm>
            <a:custGeom>
              <a:avLst/>
              <a:gdLst>
                <a:gd name="T0" fmla="*/ 0 w 105"/>
                <a:gd name="T1" fmla="*/ 18 h 37"/>
                <a:gd name="T2" fmla="*/ 100 w 105"/>
                <a:gd name="T3" fmla="*/ 0 h 37"/>
                <a:gd name="T4" fmla="*/ 105 w 105"/>
                <a:gd name="T5" fmla="*/ 18 h 37"/>
                <a:gd name="T6" fmla="*/ 4 w 105"/>
                <a:gd name="T7" fmla="*/ 37 h 37"/>
                <a:gd name="T8" fmla="*/ 0 w 105"/>
                <a:gd name="T9" fmla="*/ 18 h 37"/>
              </a:gdLst>
              <a:ahLst/>
              <a:cxnLst>
                <a:cxn ang="0">
                  <a:pos x="T0" y="T1"/>
                </a:cxn>
                <a:cxn ang="0">
                  <a:pos x="T2" y="T3"/>
                </a:cxn>
                <a:cxn ang="0">
                  <a:pos x="T4" y="T5"/>
                </a:cxn>
                <a:cxn ang="0">
                  <a:pos x="T6" y="T7"/>
                </a:cxn>
                <a:cxn ang="0">
                  <a:pos x="T8" y="T9"/>
                </a:cxn>
              </a:cxnLst>
              <a:rect l="0" t="0" r="r" b="b"/>
              <a:pathLst>
                <a:path w="105" h="37">
                  <a:moveTo>
                    <a:pt x="0" y="18"/>
                  </a:moveTo>
                  <a:lnTo>
                    <a:pt x="100" y="0"/>
                  </a:lnTo>
                  <a:lnTo>
                    <a:pt x="105" y="18"/>
                  </a:lnTo>
                  <a:lnTo>
                    <a:pt x="4" y="37"/>
                  </a:lnTo>
                  <a:lnTo>
                    <a:pt x="0" y="18"/>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9" name="Freeform 77"/>
            <p:cNvSpPr>
              <a:spLocks/>
            </p:cNvSpPr>
            <p:nvPr/>
          </p:nvSpPr>
          <p:spPr bwMode="auto">
            <a:xfrm>
              <a:off x="4843" y="1057"/>
              <a:ext cx="43" cy="25"/>
            </a:xfrm>
            <a:custGeom>
              <a:avLst/>
              <a:gdLst>
                <a:gd name="T0" fmla="*/ 0 w 43"/>
                <a:gd name="T1" fmla="*/ 7 h 25"/>
                <a:gd name="T2" fmla="*/ 38 w 43"/>
                <a:gd name="T3" fmla="*/ 0 h 25"/>
                <a:gd name="T4" fmla="*/ 43 w 43"/>
                <a:gd name="T5" fmla="*/ 19 h 25"/>
                <a:gd name="T6" fmla="*/ 5 w 43"/>
                <a:gd name="T7" fmla="*/ 25 h 25"/>
                <a:gd name="T8" fmla="*/ 0 w 43"/>
                <a:gd name="T9" fmla="*/ 7 h 25"/>
              </a:gdLst>
              <a:ahLst/>
              <a:cxnLst>
                <a:cxn ang="0">
                  <a:pos x="T0" y="T1"/>
                </a:cxn>
                <a:cxn ang="0">
                  <a:pos x="T2" y="T3"/>
                </a:cxn>
                <a:cxn ang="0">
                  <a:pos x="T4" y="T5"/>
                </a:cxn>
                <a:cxn ang="0">
                  <a:pos x="T6" y="T7"/>
                </a:cxn>
                <a:cxn ang="0">
                  <a:pos x="T8" y="T9"/>
                </a:cxn>
              </a:cxnLst>
              <a:rect l="0" t="0" r="r" b="b"/>
              <a:pathLst>
                <a:path w="43" h="25">
                  <a:moveTo>
                    <a:pt x="0" y="7"/>
                  </a:moveTo>
                  <a:lnTo>
                    <a:pt x="38" y="0"/>
                  </a:lnTo>
                  <a:lnTo>
                    <a:pt x="43" y="19"/>
                  </a:lnTo>
                  <a:lnTo>
                    <a:pt x="5" y="25"/>
                  </a:lnTo>
                  <a:lnTo>
                    <a:pt x="0" y="7"/>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50" name="Freeform 78"/>
            <p:cNvSpPr>
              <a:spLocks/>
            </p:cNvSpPr>
            <p:nvPr/>
          </p:nvSpPr>
          <p:spPr bwMode="auto">
            <a:xfrm>
              <a:off x="1046" y="1924"/>
              <a:ext cx="77" cy="98"/>
            </a:xfrm>
            <a:custGeom>
              <a:avLst/>
              <a:gdLst>
                <a:gd name="T0" fmla="*/ 38 w 77"/>
                <a:gd name="T1" fmla="*/ 0 h 98"/>
                <a:gd name="T2" fmla="*/ 77 w 77"/>
                <a:gd name="T3" fmla="*/ 49 h 98"/>
                <a:gd name="T4" fmla="*/ 38 w 77"/>
                <a:gd name="T5" fmla="*/ 98 h 98"/>
                <a:gd name="T6" fmla="*/ 0 w 77"/>
                <a:gd name="T7" fmla="*/ 49 h 98"/>
                <a:gd name="T8" fmla="*/ 38 w 77"/>
                <a:gd name="T9" fmla="*/ 0 h 98"/>
              </a:gdLst>
              <a:ahLst/>
              <a:cxnLst>
                <a:cxn ang="0">
                  <a:pos x="T0" y="T1"/>
                </a:cxn>
                <a:cxn ang="0">
                  <a:pos x="T2" y="T3"/>
                </a:cxn>
                <a:cxn ang="0">
                  <a:pos x="T4" y="T5"/>
                </a:cxn>
                <a:cxn ang="0">
                  <a:pos x="T6" y="T7"/>
                </a:cxn>
                <a:cxn ang="0">
                  <a:pos x="T8" y="T9"/>
                </a:cxn>
              </a:cxnLst>
              <a:rect l="0" t="0" r="r" b="b"/>
              <a:pathLst>
                <a:path w="77" h="98">
                  <a:moveTo>
                    <a:pt x="38" y="0"/>
                  </a:moveTo>
                  <a:lnTo>
                    <a:pt x="77"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1" name="Freeform 79"/>
            <p:cNvSpPr>
              <a:spLocks/>
            </p:cNvSpPr>
            <p:nvPr/>
          </p:nvSpPr>
          <p:spPr bwMode="auto">
            <a:xfrm>
              <a:off x="1391" y="1924"/>
              <a:ext cx="77" cy="98"/>
            </a:xfrm>
            <a:custGeom>
              <a:avLst/>
              <a:gdLst>
                <a:gd name="T0" fmla="*/ 39 w 77"/>
                <a:gd name="T1" fmla="*/ 0 h 98"/>
                <a:gd name="T2" fmla="*/ 77 w 77"/>
                <a:gd name="T3" fmla="*/ 49 h 98"/>
                <a:gd name="T4" fmla="*/ 39 w 77"/>
                <a:gd name="T5" fmla="*/ 98 h 98"/>
                <a:gd name="T6" fmla="*/ 0 w 77"/>
                <a:gd name="T7" fmla="*/ 49 h 98"/>
                <a:gd name="T8" fmla="*/ 39 w 77"/>
                <a:gd name="T9" fmla="*/ 0 h 98"/>
              </a:gdLst>
              <a:ahLst/>
              <a:cxnLst>
                <a:cxn ang="0">
                  <a:pos x="T0" y="T1"/>
                </a:cxn>
                <a:cxn ang="0">
                  <a:pos x="T2" y="T3"/>
                </a:cxn>
                <a:cxn ang="0">
                  <a:pos x="T4" y="T5"/>
                </a:cxn>
                <a:cxn ang="0">
                  <a:pos x="T6" y="T7"/>
                </a:cxn>
                <a:cxn ang="0">
                  <a:pos x="T8" y="T9"/>
                </a:cxn>
              </a:cxnLst>
              <a:rect l="0" t="0" r="r" b="b"/>
              <a:pathLst>
                <a:path w="77" h="98">
                  <a:moveTo>
                    <a:pt x="39" y="0"/>
                  </a:moveTo>
                  <a:lnTo>
                    <a:pt x="77" y="49"/>
                  </a:lnTo>
                  <a:lnTo>
                    <a:pt x="39" y="98"/>
                  </a:lnTo>
                  <a:lnTo>
                    <a:pt x="0" y="49"/>
                  </a:lnTo>
                  <a:lnTo>
                    <a:pt x="39"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2" name="Freeform 80"/>
            <p:cNvSpPr>
              <a:spLocks/>
            </p:cNvSpPr>
            <p:nvPr/>
          </p:nvSpPr>
          <p:spPr bwMode="auto">
            <a:xfrm>
              <a:off x="1737" y="1924"/>
              <a:ext cx="77" cy="98"/>
            </a:xfrm>
            <a:custGeom>
              <a:avLst/>
              <a:gdLst>
                <a:gd name="T0" fmla="*/ 38 w 77"/>
                <a:gd name="T1" fmla="*/ 0 h 98"/>
                <a:gd name="T2" fmla="*/ 77 w 77"/>
                <a:gd name="T3" fmla="*/ 49 h 98"/>
                <a:gd name="T4" fmla="*/ 38 w 77"/>
                <a:gd name="T5" fmla="*/ 98 h 98"/>
                <a:gd name="T6" fmla="*/ 0 w 77"/>
                <a:gd name="T7" fmla="*/ 49 h 98"/>
                <a:gd name="T8" fmla="*/ 38 w 77"/>
                <a:gd name="T9" fmla="*/ 0 h 98"/>
              </a:gdLst>
              <a:ahLst/>
              <a:cxnLst>
                <a:cxn ang="0">
                  <a:pos x="T0" y="T1"/>
                </a:cxn>
                <a:cxn ang="0">
                  <a:pos x="T2" y="T3"/>
                </a:cxn>
                <a:cxn ang="0">
                  <a:pos x="T4" y="T5"/>
                </a:cxn>
                <a:cxn ang="0">
                  <a:pos x="T6" y="T7"/>
                </a:cxn>
                <a:cxn ang="0">
                  <a:pos x="T8" y="T9"/>
                </a:cxn>
              </a:cxnLst>
              <a:rect l="0" t="0" r="r" b="b"/>
              <a:pathLst>
                <a:path w="77" h="98">
                  <a:moveTo>
                    <a:pt x="38" y="0"/>
                  </a:moveTo>
                  <a:lnTo>
                    <a:pt x="77"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3" name="Freeform 81"/>
            <p:cNvSpPr>
              <a:spLocks/>
            </p:cNvSpPr>
            <p:nvPr/>
          </p:nvSpPr>
          <p:spPr bwMode="auto">
            <a:xfrm>
              <a:off x="2083" y="1924"/>
              <a:ext cx="76" cy="98"/>
            </a:xfrm>
            <a:custGeom>
              <a:avLst/>
              <a:gdLst>
                <a:gd name="T0" fmla="*/ 38 w 76"/>
                <a:gd name="T1" fmla="*/ 0 h 98"/>
                <a:gd name="T2" fmla="*/ 76 w 76"/>
                <a:gd name="T3" fmla="*/ 49 h 98"/>
                <a:gd name="T4" fmla="*/ 38 w 76"/>
                <a:gd name="T5" fmla="*/ 98 h 98"/>
                <a:gd name="T6" fmla="*/ 0 w 76"/>
                <a:gd name="T7" fmla="*/ 49 h 98"/>
                <a:gd name="T8" fmla="*/ 38 w 76"/>
                <a:gd name="T9" fmla="*/ 0 h 98"/>
              </a:gdLst>
              <a:ahLst/>
              <a:cxnLst>
                <a:cxn ang="0">
                  <a:pos x="T0" y="T1"/>
                </a:cxn>
                <a:cxn ang="0">
                  <a:pos x="T2" y="T3"/>
                </a:cxn>
                <a:cxn ang="0">
                  <a:pos x="T4" y="T5"/>
                </a:cxn>
                <a:cxn ang="0">
                  <a:pos x="T6" y="T7"/>
                </a:cxn>
                <a:cxn ang="0">
                  <a:pos x="T8" y="T9"/>
                </a:cxn>
              </a:cxnLst>
              <a:rect l="0" t="0" r="r" b="b"/>
              <a:pathLst>
                <a:path w="76" h="98">
                  <a:moveTo>
                    <a:pt x="38" y="0"/>
                  </a:moveTo>
                  <a:lnTo>
                    <a:pt x="76"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4" name="Freeform 82"/>
            <p:cNvSpPr>
              <a:spLocks/>
            </p:cNvSpPr>
            <p:nvPr/>
          </p:nvSpPr>
          <p:spPr bwMode="auto">
            <a:xfrm>
              <a:off x="2428" y="1924"/>
              <a:ext cx="77" cy="98"/>
            </a:xfrm>
            <a:custGeom>
              <a:avLst/>
              <a:gdLst>
                <a:gd name="T0" fmla="*/ 39 w 77"/>
                <a:gd name="T1" fmla="*/ 0 h 98"/>
                <a:gd name="T2" fmla="*/ 77 w 77"/>
                <a:gd name="T3" fmla="*/ 49 h 98"/>
                <a:gd name="T4" fmla="*/ 39 w 77"/>
                <a:gd name="T5" fmla="*/ 98 h 98"/>
                <a:gd name="T6" fmla="*/ 0 w 77"/>
                <a:gd name="T7" fmla="*/ 49 h 98"/>
                <a:gd name="T8" fmla="*/ 39 w 77"/>
                <a:gd name="T9" fmla="*/ 0 h 98"/>
              </a:gdLst>
              <a:ahLst/>
              <a:cxnLst>
                <a:cxn ang="0">
                  <a:pos x="T0" y="T1"/>
                </a:cxn>
                <a:cxn ang="0">
                  <a:pos x="T2" y="T3"/>
                </a:cxn>
                <a:cxn ang="0">
                  <a:pos x="T4" y="T5"/>
                </a:cxn>
                <a:cxn ang="0">
                  <a:pos x="T6" y="T7"/>
                </a:cxn>
                <a:cxn ang="0">
                  <a:pos x="T8" y="T9"/>
                </a:cxn>
              </a:cxnLst>
              <a:rect l="0" t="0" r="r" b="b"/>
              <a:pathLst>
                <a:path w="77" h="98">
                  <a:moveTo>
                    <a:pt x="39" y="0"/>
                  </a:moveTo>
                  <a:lnTo>
                    <a:pt x="77" y="49"/>
                  </a:lnTo>
                  <a:lnTo>
                    <a:pt x="39" y="98"/>
                  </a:lnTo>
                  <a:lnTo>
                    <a:pt x="0" y="49"/>
                  </a:lnTo>
                  <a:lnTo>
                    <a:pt x="39"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5" name="Freeform 83"/>
            <p:cNvSpPr>
              <a:spLocks/>
            </p:cNvSpPr>
            <p:nvPr/>
          </p:nvSpPr>
          <p:spPr bwMode="auto">
            <a:xfrm>
              <a:off x="2774" y="1924"/>
              <a:ext cx="77" cy="98"/>
            </a:xfrm>
            <a:custGeom>
              <a:avLst/>
              <a:gdLst>
                <a:gd name="T0" fmla="*/ 38 w 77"/>
                <a:gd name="T1" fmla="*/ 0 h 98"/>
                <a:gd name="T2" fmla="*/ 77 w 77"/>
                <a:gd name="T3" fmla="*/ 49 h 98"/>
                <a:gd name="T4" fmla="*/ 38 w 77"/>
                <a:gd name="T5" fmla="*/ 98 h 98"/>
                <a:gd name="T6" fmla="*/ 0 w 77"/>
                <a:gd name="T7" fmla="*/ 49 h 98"/>
                <a:gd name="T8" fmla="*/ 38 w 77"/>
                <a:gd name="T9" fmla="*/ 0 h 98"/>
              </a:gdLst>
              <a:ahLst/>
              <a:cxnLst>
                <a:cxn ang="0">
                  <a:pos x="T0" y="T1"/>
                </a:cxn>
                <a:cxn ang="0">
                  <a:pos x="T2" y="T3"/>
                </a:cxn>
                <a:cxn ang="0">
                  <a:pos x="T4" y="T5"/>
                </a:cxn>
                <a:cxn ang="0">
                  <a:pos x="T6" y="T7"/>
                </a:cxn>
                <a:cxn ang="0">
                  <a:pos x="T8" y="T9"/>
                </a:cxn>
              </a:cxnLst>
              <a:rect l="0" t="0" r="r" b="b"/>
              <a:pathLst>
                <a:path w="77" h="98">
                  <a:moveTo>
                    <a:pt x="38" y="0"/>
                  </a:moveTo>
                  <a:lnTo>
                    <a:pt x="77"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6" name="Freeform 84"/>
            <p:cNvSpPr>
              <a:spLocks/>
            </p:cNvSpPr>
            <p:nvPr/>
          </p:nvSpPr>
          <p:spPr bwMode="auto">
            <a:xfrm>
              <a:off x="3115" y="1924"/>
              <a:ext cx="77" cy="98"/>
            </a:xfrm>
            <a:custGeom>
              <a:avLst/>
              <a:gdLst>
                <a:gd name="T0" fmla="*/ 38 w 77"/>
                <a:gd name="T1" fmla="*/ 0 h 98"/>
                <a:gd name="T2" fmla="*/ 77 w 77"/>
                <a:gd name="T3" fmla="*/ 49 h 98"/>
                <a:gd name="T4" fmla="*/ 38 w 77"/>
                <a:gd name="T5" fmla="*/ 98 h 98"/>
                <a:gd name="T6" fmla="*/ 0 w 77"/>
                <a:gd name="T7" fmla="*/ 49 h 98"/>
                <a:gd name="T8" fmla="*/ 38 w 77"/>
                <a:gd name="T9" fmla="*/ 0 h 98"/>
              </a:gdLst>
              <a:ahLst/>
              <a:cxnLst>
                <a:cxn ang="0">
                  <a:pos x="T0" y="T1"/>
                </a:cxn>
                <a:cxn ang="0">
                  <a:pos x="T2" y="T3"/>
                </a:cxn>
                <a:cxn ang="0">
                  <a:pos x="T4" y="T5"/>
                </a:cxn>
                <a:cxn ang="0">
                  <a:pos x="T6" y="T7"/>
                </a:cxn>
                <a:cxn ang="0">
                  <a:pos x="T8" y="T9"/>
                </a:cxn>
              </a:cxnLst>
              <a:rect l="0" t="0" r="r" b="b"/>
              <a:pathLst>
                <a:path w="77" h="98">
                  <a:moveTo>
                    <a:pt x="38" y="0"/>
                  </a:moveTo>
                  <a:lnTo>
                    <a:pt x="77"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7" name="Freeform 85"/>
            <p:cNvSpPr>
              <a:spLocks/>
            </p:cNvSpPr>
            <p:nvPr/>
          </p:nvSpPr>
          <p:spPr bwMode="auto">
            <a:xfrm>
              <a:off x="3460" y="1229"/>
              <a:ext cx="77" cy="99"/>
            </a:xfrm>
            <a:custGeom>
              <a:avLst/>
              <a:gdLst>
                <a:gd name="T0" fmla="*/ 39 w 77"/>
                <a:gd name="T1" fmla="*/ 0 h 99"/>
                <a:gd name="T2" fmla="*/ 77 w 77"/>
                <a:gd name="T3" fmla="*/ 50 h 99"/>
                <a:gd name="T4" fmla="*/ 39 w 77"/>
                <a:gd name="T5" fmla="*/ 99 h 99"/>
                <a:gd name="T6" fmla="*/ 0 w 77"/>
                <a:gd name="T7" fmla="*/ 50 h 99"/>
                <a:gd name="T8" fmla="*/ 39 w 77"/>
                <a:gd name="T9" fmla="*/ 0 h 99"/>
              </a:gdLst>
              <a:ahLst/>
              <a:cxnLst>
                <a:cxn ang="0">
                  <a:pos x="T0" y="T1"/>
                </a:cxn>
                <a:cxn ang="0">
                  <a:pos x="T2" y="T3"/>
                </a:cxn>
                <a:cxn ang="0">
                  <a:pos x="T4" y="T5"/>
                </a:cxn>
                <a:cxn ang="0">
                  <a:pos x="T6" y="T7"/>
                </a:cxn>
                <a:cxn ang="0">
                  <a:pos x="T8" y="T9"/>
                </a:cxn>
              </a:cxnLst>
              <a:rect l="0" t="0" r="r" b="b"/>
              <a:pathLst>
                <a:path w="77" h="99">
                  <a:moveTo>
                    <a:pt x="39" y="0"/>
                  </a:moveTo>
                  <a:lnTo>
                    <a:pt x="77" y="50"/>
                  </a:lnTo>
                  <a:lnTo>
                    <a:pt x="39" y="99"/>
                  </a:lnTo>
                  <a:lnTo>
                    <a:pt x="0" y="50"/>
                  </a:lnTo>
                  <a:lnTo>
                    <a:pt x="39"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8" name="Freeform 86"/>
            <p:cNvSpPr>
              <a:spLocks/>
            </p:cNvSpPr>
            <p:nvPr/>
          </p:nvSpPr>
          <p:spPr bwMode="auto">
            <a:xfrm>
              <a:off x="3806" y="1229"/>
              <a:ext cx="77" cy="99"/>
            </a:xfrm>
            <a:custGeom>
              <a:avLst/>
              <a:gdLst>
                <a:gd name="T0" fmla="*/ 38 w 77"/>
                <a:gd name="T1" fmla="*/ 0 h 99"/>
                <a:gd name="T2" fmla="*/ 77 w 77"/>
                <a:gd name="T3" fmla="*/ 50 h 99"/>
                <a:gd name="T4" fmla="*/ 38 w 77"/>
                <a:gd name="T5" fmla="*/ 99 h 99"/>
                <a:gd name="T6" fmla="*/ 0 w 77"/>
                <a:gd name="T7" fmla="*/ 50 h 99"/>
                <a:gd name="T8" fmla="*/ 38 w 77"/>
                <a:gd name="T9" fmla="*/ 0 h 99"/>
              </a:gdLst>
              <a:ahLst/>
              <a:cxnLst>
                <a:cxn ang="0">
                  <a:pos x="T0" y="T1"/>
                </a:cxn>
                <a:cxn ang="0">
                  <a:pos x="T2" y="T3"/>
                </a:cxn>
                <a:cxn ang="0">
                  <a:pos x="T4" y="T5"/>
                </a:cxn>
                <a:cxn ang="0">
                  <a:pos x="T6" y="T7"/>
                </a:cxn>
                <a:cxn ang="0">
                  <a:pos x="T8" y="T9"/>
                </a:cxn>
              </a:cxnLst>
              <a:rect l="0" t="0" r="r" b="b"/>
              <a:pathLst>
                <a:path w="77" h="99">
                  <a:moveTo>
                    <a:pt x="38" y="0"/>
                  </a:moveTo>
                  <a:lnTo>
                    <a:pt x="77" y="50"/>
                  </a:lnTo>
                  <a:lnTo>
                    <a:pt x="38" y="99"/>
                  </a:lnTo>
                  <a:lnTo>
                    <a:pt x="0" y="50"/>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9" name="Freeform 87"/>
            <p:cNvSpPr>
              <a:spLocks/>
            </p:cNvSpPr>
            <p:nvPr/>
          </p:nvSpPr>
          <p:spPr bwMode="auto">
            <a:xfrm>
              <a:off x="4152" y="1229"/>
              <a:ext cx="77" cy="99"/>
            </a:xfrm>
            <a:custGeom>
              <a:avLst/>
              <a:gdLst>
                <a:gd name="T0" fmla="*/ 38 w 77"/>
                <a:gd name="T1" fmla="*/ 0 h 99"/>
                <a:gd name="T2" fmla="*/ 77 w 77"/>
                <a:gd name="T3" fmla="*/ 50 h 99"/>
                <a:gd name="T4" fmla="*/ 38 w 77"/>
                <a:gd name="T5" fmla="*/ 99 h 99"/>
                <a:gd name="T6" fmla="*/ 0 w 77"/>
                <a:gd name="T7" fmla="*/ 50 h 99"/>
                <a:gd name="T8" fmla="*/ 38 w 77"/>
                <a:gd name="T9" fmla="*/ 0 h 99"/>
              </a:gdLst>
              <a:ahLst/>
              <a:cxnLst>
                <a:cxn ang="0">
                  <a:pos x="T0" y="T1"/>
                </a:cxn>
                <a:cxn ang="0">
                  <a:pos x="T2" y="T3"/>
                </a:cxn>
                <a:cxn ang="0">
                  <a:pos x="T4" y="T5"/>
                </a:cxn>
                <a:cxn ang="0">
                  <a:pos x="T6" y="T7"/>
                </a:cxn>
                <a:cxn ang="0">
                  <a:pos x="T8" y="T9"/>
                </a:cxn>
              </a:cxnLst>
              <a:rect l="0" t="0" r="r" b="b"/>
              <a:pathLst>
                <a:path w="77" h="99">
                  <a:moveTo>
                    <a:pt x="38" y="0"/>
                  </a:moveTo>
                  <a:lnTo>
                    <a:pt x="77" y="50"/>
                  </a:lnTo>
                  <a:lnTo>
                    <a:pt x="38" y="99"/>
                  </a:lnTo>
                  <a:lnTo>
                    <a:pt x="0" y="50"/>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60" name="Freeform 88"/>
            <p:cNvSpPr>
              <a:spLocks/>
            </p:cNvSpPr>
            <p:nvPr/>
          </p:nvSpPr>
          <p:spPr bwMode="auto">
            <a:xfrm>
              <a:off x="4497" y="1229"/>
              <a:ext cx="77" cy="99"/>
            </a:xfrm>
            <a:custGeom>
              <a:avLst/>
              <a:gdLst>
                <a:gd name="T0" fmla="*/ 39 w 77"/>
                <a:gd name="T1" fmla="*/ 0 h 99"/>
                <a:gd name="T2" fmla="*/ 77 w 77"/>
                <a:gd name="T3" fmla="*/ 50 h 99"/>
                <a:gd name="T4" fmla="*/ 39 w 77"/>
                <a:gd name="T5" fmla="*/ 99 h 99"/>
                <a:gd name="T6" fmla="*/ 0 w 77"/>
                <a:gd name="T7" fmla="*/ 50 h 99"/>
                <a:gd name="T8" fmla="*/ 39 w 77"/>
                <a:gd name="T9" fmla="*/ 0 h 99"/>
              </a:gdLst>
              <a:ahLst/>
              <a:cxnLst>
                <a:cxn ang="0">
                  <a:pos x="T0" y="T1"/>
                </a:cxn>
                <a:cxn ang="0">
                  <a:pos x="T2" y="T3"/>
                </a:cxn>
                <a:cxn ang="0">
                  <a:pos x="T4" y="T5"/>
                </a:cxn>
                <a:cxn ang="0">
                  <a:pos x="T6" y="T7"/>
                </a:cxn>
                <a:cxn ang="0">
                  <a:pos x="T8" y="T9"/>
                </a:cxn>
              </a:cxnLst>
              <a:rect l="0" t="0" r="r" b="b"/>
              <a:pathLst>
                <a:path w="77" h="99">
                  <a:moveTo>
                    <a:pt x="39" y="0"/>
                  </a:moveTo>
                  <a:lnTo>
                    <a:pt x="77" y="50"/>
                  </a:lnTo>
                  <a:lnTo>
                    <a:pt x="39" y="99"/>
                  </a:lnTo>
                  <a:lnTo>
                    <a:pt x="0" y="50"/>
                  </a:lnTo>
                  <a:lnTo>
                    <a:pt x="39"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61" name="Freeform 89"/>
            <p:cNvSpPr>
              <a:spLocks/>
            </p:cNvSpPr>
            <p:nvPr/>
          </p:nvSpPr>
          <p:spPr bwMode="auto">
            <a:xfrm>
              <a:off x="4843" y="1229"/>
              <a:ext cx="77" cy="99"/>
            </a:xfrm>
            <a:custGeom>
              <a:avLst/>
              <a:gdLst>
                <a:gd name="T0" fmla="*/ 38 w 77"/>
                <a:gd name="T1" fmla="*/ 0 h 99"/>
                <a:gd name="T2" fmla="*/ 77 w 77"/>
                <a:gd name="T3" fmla="*/ 50 h 99"/>
                <a:gd name="T4" fmla="*/ 38 w 77"/>
                <a:gd name="T5" fmla="*/ 99 h 99"/>
                <a:gd name="T6" fmla="*/ 0 w 77"/>
                <a:gd name="T7" fmla="*/ 50 h 99"/>
                <a:gd name="T8" fmla="*/ 38 w 77"/>
                <a:gd name="T9" fmla="*/ 0 h 99"/>
              </a:gdLst>
              <a:ahLst/>
              <a:cxnLst>
                <a:cxn ang="0">
                  <a:pos x="T0" y="T1"/>
                </a:cxn>
                <a:cxn ang="0">
                  <a:pos x="T2" y="T3"/>
                </a:cxn>
                <a:cxn ang="0">
                  <a:pos x="T4" y="T5"/>
                </a:cxn>
                <a:cxn ang="0">
                  <a:pos x="T6" y="T7"/>
                </a:cxn>
                <a:cxn ang="0">
                  <a:pos x="T8" y="T9"/>
                </a:cxn>
              </a:cxnLst>
              <a:rect l="0" t="0" r="r" b="b"/>
              <a:pathLst>
                <a:path w="77" h="99">
                  <a:moveTo>
                    <a:pt x="38" y="0"/>
                  </a:moveTo>
                  <a:lnTo>
                    <a:pt x="77" y="50"/>
                  </a:lnTo>
                  <a:lnTo>
                    <a:pt x="38" y="99"/>
                  </a:lnTo>
                  <a:lnTo>
                    <a:pt x="0" y="50"/>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62" name="Rectangle 90"/>
            <p:cNvSpPr>
              <a:spLocks noChangeArrowheads="1"/>
            </p:cNvSpPr>
            <p:nvPr/>
          </p:nvSpPr>
          <p:spPr bwMode="auto">
            <a:xfrm>
              <a:off x="1046" y="3244"/>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3" name="Rectangle 91"/>
            <p:cNvSpPr>
              <a:spLocks noChangeArrowheads="1"/>
            </p:cNvSpPr>
            <p:nvPr/>
          </p:nvSpPr>
          <p:spPr bwMode="auto">
            <a:xfrm>
              <a:off x="1391" y="3158"/>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4" name="Rectangle 92"/>
            <p:cNvSpPr>
              <a:spLocks noChangeArrowheads="1"/>
            </p:cNvSpPr>
            <p:nvPr/>
          </p:nvSpPr>
          <p:spPr bwMode="auto">
            <a:xfrm>
              <a:off x="1737" y="2814"/>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5" name="Rectangle 93"/>
            <p:cNvSpPr>
              <a:spLocks noChangeArrowheads="1"/>
            </p:cNvSpPr>
            <p:nvPr/>
          </p:nvSpPr>
          <p:spPr bwMode="auto">
            <a:xfrm>
              <a:off x="2083" y="2464"/>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6" name="Rectangle 94"/>
            <p:cNvSpPr>
              <a:spLocks noChangeArrowheads="1"/>
            </p:cNvSpPr>
            <p:nvPr/>
          </p:nvSpPr>
          <p:spPr bwMode="auto">
            <a:xfrm>
              <a:off x="2428" y="2120"/>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7" name="Rectangle 95"/>
            <p:cNvSpPr>
              <a:spLocks noChangeArrowheads="1"/>
            </p:cNvSpPr>
            <p:nvPr/>
          </p:nvSpPr>
          <p:spPr bwMode="auto">
            <a:xfrm>
              <a:off x="2774" y="1954"/>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8" name="Rectangle 96"/>
            <p:cNvSpPr>
              <a:spLocks noChangeArrowheads="1"/>
            </p:cNvSpPr>
            <p:nvPr/>
          </p:nvSpPr>
          <p:spPr bwMode="auto">
            <a:xfrm>
              <a:off x="3115" y="1770"/>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9" name="Rectangle 97"/>
            <p:cNvSpPr>
              <a:spLocks noChangeArrowheads="1"/>
            </p:cNvSpPr>
            <p:nvPr/>
          </p:nvSpPr>
          <p:spPr bwMode="auto">
            <a:xfrm>
              <a:off x="3460" y="1580"/>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70" name="Rectangle 98"/>
            <p:cNvSpPr>
              <a:spLocks noChangeArrowheads="1"/>
            </p:cNvSpPr>
            <p:nvPr/>
          </p:nvSpPr>
          <p:spPr bwMode="auto">
            <a:xfrm>
              <a:off x="3806" y="1371"/>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71" name="Freeform 99"/>
            <p:cNvSpPr>
              <a:spLocks/>
            </p:cNvSpPr>
            <p:nvPr/>
          </p:nvSpPr>
          <p:spPr bwMode="auto">
            <a:xfrm>
              <a:off x="1046" y="3140"/>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2" name="Freeform 100"/>
            <p:cNvSpPr>
              <a:spLocks/>
            </p:cNvSpPr>
            <p:nvPr/>
          </p:nvSpPr>
          <p:spPr bwMode="auto">
            <a:xfrm>
              <a:off x="1391" y="2968"/>
              <a:ext cx="77" cy="98"/>
            </a:xfrm>
            <a:custGeom>
              <a:avLst/>
              <a:gdLst>
                <a:gd name="T0" fmla="*/ 39 w 77"/>
                <a:gd name="T1" fmla="*/ 0 h 98"/>
                <a:gd name="T2" fmla="*/ 77 w 77"/>
                <a:gd name="T3" fmla="*/ 98 h 98"/>
                <a:gd name="T4" fmla="*/ 0 w 77"/>
                <a:gd name="T5" fmla="*/ 98 h 98"/>
                <a:gd name="T6" fmla="*/ 39 w 77"/>
                <a:gd name="T7" fmla="*/ 0 h 98"/>
              </a:gdLst>
              <a:ahLst/>
              <a:cxnLst>
                <a:cxn ang="0">
                  <a:pos x="T0" y="T1"/>
                </a:cxn>
                <a:cxn ang="0">
                  <a:pos x="T2" y="T3"/>
                </a:cxn>
                <a:cxn ang="0">
                  <a:pos x="T4" y="T5"/>
                </a:cxn>
                <a:cxn ang="0">
                  <a:pos x="T6" y="T7"/>
                </a:cxn>
              </a:cxnLst>
              <a:rect l="0" t="0" r="r" b="b"/>
              <a:pathLst>
                <a:path w="77" h="98">
                  <a:moveTo>
                    <a:pt x="39" y="0"/>
                  </a:moveTo>
                  <a:lnTo>
                    <a:pt x="77" y="98"/>
                  </a:lnTo>
                  <a:lnTo>
                    <a:pt x="0" y="98"/>
                  </a:lnTo>
                  <a:lnTo>
                    <a:pt x="39"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3" name="Freeform 101"/>
            <p:cNvSpPr>
              <a:spLocks/>
            </p:cNvSpPr>
            <p:nvPr/>
          </p:nvSpPr>
          <p:spPr bwMode="auto">
            <a:xfrm>
              <a:off x="1737" y="2790"/>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4" name="Freeform 102"/>
            <p:cNvSpPr>
              <a:spLocks/>
            </p:cNvSpPr>
            <p:nvPr/>
          </p:nvSpPr>
          <p:spPr bwMode="auto">
            <a:xfrm>
              <a:off x="2083" y="2618"/>
              <a:ext cx="76" cy="98"/>
            </a:xfrm>
            <a:custGeom>
              <a:avLst/>
              <a:gdLst>
                <a:gd name="T0" fmla="*/ 38 w 76"/>
                <a:gd name="T1" fmla="*/ 0 h 98"/>
                <a:gd name="T2" fmla="*/ 76 w 76"/>
                <a:gd name="T3" fmla="*/ 98 h 98"/>
                <a:gd name="T4" fmla="*/ 0 w 76"/>
                <a:gd name="T5" fmla="*/ 98 h 98"/>
                <a:gd name="T6" fmla="*/ 38 w 76"/>
                <a:gd name="T7" fmla="*/ 0 h 98"/>
              </a:gdLst>
              <a:ahLst/>
              <a:cxnLst>
                <a:cxn ang="0">
                  <a:pos x="T0" y="T1"/>
                </a:cxn>
                <a:cxn ang="0">
                  <a:pos x="T2" y="T3"/>
                </a:cxn>
                <a:cxn ang="0">
                  <a:pos x="T4" y="T5"/>
                </a:cxn>
                <a:cxn ang="0">
                  <a:pos x="T6" y="T7"/>
                </a:cxn>
              </a:cxnLst>
              <a:rect l="0" t="0" r="r" b="b"/>
              <a:pathLst>
                <a:path w="76" h="98">
                  <a:moveTo>
                    <a:pt x="38" y="0"/>
                  </a:moveTo>
                  <a:lnTo>
                    <a:pt x="76"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5" name="Freeform 103"/>
            <p:cNvSpPr>
              <a:spLocks/>
            </p:cNvSpPr>
            <p:nvPr/>
          </p:nvSpPr>
          <p:spPr bwMode="auto">
            <a:xfrm>
              <a:off x="2428" y="2446"/>
              <a:ext cx="77" cy="98"/>
            </a:xfrm>
            <a:custGeom>
              <a:avLst/>
              <a:gdLst>
                <a:gd name="T0" fmla="*/ 39 w 77"/>
                <a:gd name="T1" fmla="*/ 0 h 98"/>
                <a:gd name="T2" fmla="*/ 77 w 77"/>
                <a:gd name="T3" fmla="*/ 98 h 98"/>
                <a:gd name="T4" fmla="*/ 0 w 77"/>
                <a:gd name="T5" fmla="*/ 98 h 98"/>
                <a:gd name="T6" fmla="*/ 39 w 77"/>
                <a:gd name="T7" fmla="*/ 0 h 98"/>
              </a:gdLst>
              <a:ahLst/>
              <a:cxnLst>
                <a:cxn ang="0">
                  <a:pos x="T0" y="T1"/>
                </a:cxn>
                <a:cxn ang="0">
                  <a:pos x="T2" y="T3"/>
                </a:cxn>
                <a:cxn ang="0">
                  <a:pos x="T4" y="T5"/>
                </a:cxn>
                <a:cxn ang="0">
                  <a:pos x="T6" y="T7"/>
                </a:cxn>
              </a:cxnLst>
              <a:rect l="0" t="0" r="r" b="b"/>
              <a:pathLst>
                <a:path w="77" h="98">
                  <a:moveTo>
                    <a:pt x="39" y="0"/>
                  </a:moveTo>
                  <a:lnTo>
                    <a:pt x="77" y="98"/>
                  </a:lnTo>
                  <a:lnTo>
                    <a:pt x="0" y="98"/>
                  </a:lnTo>
                  <a:lnTo>
                    <a:pt x="39"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6" name="Freeform 104"/>
            <p:cNvSpPr>
              <a:spLocks/>
            </p:cNvSpPr>
            <p:nvPr/>
          </p:nvSpPr>
          <p:spPr bwMode="auto">
            <a:xfrm>
              <a:off x="2774" y="2274"/>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7" name="Freeform 105"/>
            <p:cNvSpPr>
              <a:spLocks/>
            </p:cNvSpPr>
            <p:nvPr/>
          </p:nvSpPr>
          <p:spPr bwMode="auto">
            <a:xfrm>
              <a:off x="3115" y="2102"/>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8" name="Freeform 106"/>
            <p:cNvSpPr>
              <a:spLocks/>
            </p:cNvSpPr>
            <p:nvPr/>
          </p:nvSpPr>
          <p:spPr bwMode="auto">
            <a:xfrm>
              <a:off x="3460" y="1924"/>
              <a:ext cx="77" cy="98"/>
            </a:xfrm>
            <a:custGeom>
              <a:avLst/>
              <a:gdLst>
                <a:gd name="T0" fmla="*/ 39 w 77"/>
                <a:gd name="T1" fmla="*/ 0 h 98"/>
                <a:gd name="T2" fmla="*/ 77 w 77"/>
                <a:gd name="T3" fmla="*/ 98 h 98"/>
                <a:gd name="T4" fmla="*/ 0 w 77"/>
                <a:gd name="T5" fmla="*/ 98 h 98"/>
                <a:gd name="T6" fmla="*/ 39 w 77"/>
                <a:gd name="T7" fmla="*/ 0 h 98"/>
              </a:gdLst>
              <a:ahLst/>
              <a:cxnLst>
                <a:cxn ang="0">
                  <a:pos x="T0" y="T1"/>
                </a:cxn>
                <a:cxn ang="0">
                  <a:pos x="T2" y="T3"/>
                </a:cxn>
                <a:cxn ang="0">
                  <a:pos x="T4" y="T5"/>
                </a:cxn>
                <a:cxn ang="0">
                  <a:pos x="T6" y="T7"/>
                </a:cxn>
              </a:cxnLst>
              <a:rect l="0" t="0" r="r" b="b"/>
              <a:pathLst>
                <a:path w="77" h="98">
                  <a:moveTo>
                    <a:pt x="39" y="0"/>
                  </a:moveTo>
                  <a:lnTo>
                    <a:pt x="77" y="98"/>
                  </a:lnTo>
                  <a:lnTo>
                    <a:pt x="0" y="98"/>
                  </a:lnTo>
                  <a:lnTo>
                    <a:pt x="39"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9" name="Freeform 107"/>
            <p:cNvSpPr>
              <a:spLocks/>
            </p:cNvSpPr>
            <p:nvPr/>
          </p:nvSpPr>
          <p:spPr bwMode="auto">
            <a:xfrm>
              <a:off x="3806" y="1752"/>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80" name="Freeform 108"/>
            <p:cNvSpPr>
              <a:spLocks/>
            </p:cNvSpPr>
            <p:nvPr/>
          </p:nvSpPr>
          <p:spPr bwMode="auto">
            <a:xfrm>
              <a:off x="4152" y="1580"/>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81" name="Freeform 109"/>
            <p:cNvSpPr>
              <a:spLocks/>
            </p:cNvSpPr>
            <p:nvPr/>
          </p:nvSpPr>
          <p:spPr bwMode="auto">
            <a:xfrm>
              <a:off x="4497" y="1408"/>
              <a:ext cx="77" cy="98"/>
            </a:xfrm>
            <a:custGeom>
              <a:avLst/>
              <a:gdLst>
                <a:gd name="T0" fmla="*/ 39 w 77"/>
                <a:gd name="T1" fmla="*/ 0 h 98"/>
                <a:gd name="T2" fmla="*/ 77 w 77"/>
                <a:gd name="T3" fmla="*/ 98 h 98"/>
                <a:gd name="T4" fmla="*/ 0 w 77"/>
                <a:gd name="T5" fmla="*/ 98 h 98"/>
                <a:gd name="T6" fmla="*/ 39 w 77"/>
                <a:gd name="T7" fmla="*/ 0 h 98"/>
              </a:gdLst>
              <a:ahLst/>
              <a:cxnLst>
                <a:cxn ang="0">
                  <a:pos x="T0" y="T1"/>
                </a:cxn>
                <a:cxn ang="0">
                  <a:pos x="T2" y="T3"/>
                </a:cxn>
                <a:cxn ang="0">
                  <a:pos x="T4" y="T5"/>
                </a:cxn>
                <a:cxn ang="0">
                  <a:pos x="T6" y="T7"/>
                </a:cxn>
              </a:cxnLst>
              <a:rect l="0" t="0" r="r" b="b"/>
              <a:pathLst>
                <a:path w="77" h="98">
                  <a:moveTo>
                    <a:pt x="39" y="0"/>
                  </a:moveTo>
                  <a:lnTo>
                    <a:pt x="77" y="98"/>
                  </a:lnTo>
                  <a:lnTo>
                    <a:pt x="0" y="98"/>
                  </a:lnTo>
                  <a:lnTo>
                    <a:pt x="39"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82" name="Freeform 110"/>
            <p:cNvSpPr>
              <a:spLocks/>
            </p:cNvSpPr>
            <p:nvPr/>
          </p:nvSpPr>
          <p:spPr bwMode="auto">
            <a:xfrm>
              <a:off x="4843" y="1229"/>
              <a:ext cx="77" cy="99"/>
            </a:xfrm>
            <a:custGeom>
              <a:avLst/>
              <a:gdLst>
                <a:gd name="T0" fmla="*/ 38 w 77"/>
                <a:gd name="T1" fmla="*/ 0 h 99"/>
                <a:gd name="T2" fmla="*/ 77 w 77"/>
                <a:gd name="T3" fmla="*/ 99 h 99"/>
                <a:gd name="T4" fmla="*/ 0 w 77"/>
                <a:gd name="T5" fmla="*/ 99 h 99"/>
                <a:gd name="T6" fmla="*/ 38 w 77"/>
                <a:gd name="T7" fmla="*/ 0 h 99"/>
              </a:gdLst>
              <a:ahLst/>
              <a:cxnLst>
                <a:cxn ang="0">
                  <a:pos x="T0" y="T1"/>
                </a:cxn>
                <a:cxn ang="0">
                  <a:pos x="T2" y="T3"/>
                </a:cxn>
                <a:cxn ang="0">
                  <a:pos x="T4" y="T5"/>
                </a:cxn>
                <a:cxn ang="0">
                  <a:pos x="T6" y="T7"/>
                </a:cxn>
              </a:cxnLst>
              <a:rect l="0" t="0" r="r" b="b"/>
              <a:pathLst>
                <a:path w="77" h="99">
                  <a:moveTo>
                    <a:pt x="38" y="0"/>
                  </a:moveTo>
                  <a:lnTo>
                    <a:pt x="77" y="99"/>
                  </a:lnTo>
                  <a:lnTo>
                    <a:pt x="0" y="99"/>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83" name="Oval 111"/>
            <p:cNvSpPr>
              <a:spLocks noChangeArrowheads="1"/>
            </p:cNvSpPr>
            <p:nvPr/>
          </p:nvSpPr>
          <p:spPr bwMode="auto">
            <a:xfrm>
              <a:off x="1046"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4" name="Oval 112"/>
            <p:cNvSpPr>
              <a:spLocks noChangeArrowheads="1"/>
            </p:cNvSpPr>
            <p:nvPr/>
          </p:nvSpPr>
          <p:spPr bwMode="auto">
            <a:xfrm>
              <a:off x="1391"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5" name="Oval 113"/>
            <p:cNvSpPr>
              <a:spLocks noChangeArrowheads="1"/>
            </p:cNvSpPr>
            <p:nvPr/>
          </p:nvSpPr>
          <p:spPr bwMode="auto">
            <a:xfrm>
              <a:off x="1737"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6" name="Oval 114"/>
            <p:cNvSpPr>
              <a:spLocks noChangeArrowheads="1"/>
            </p:cNvSpPr>
            <p:nvPr/>
          </p:nvSpPr>
          <p:spPr bwMode="auto">
            <a:xfrm>
              <a:off x="2083"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7" name="Oval 115"/>
            <p:cNvSpPr>
              <a:spLocks noChangeArrowheads="1"/>
            </p:cNvSpPr>
            <p:nvPr/>
          </p:nvSpPr>
          <p:spPr bwMode="auto">
            <a:xfrm>
              <a:off x="2428"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8" name="Oval 116"/>
            <p:cNvSpPr>
              <a:spLocks noChangeArrowheads="1"/>
            </p:cNvSpPr>
            <p:nvPr/>
          </p:nvSpPr>
          <p:spPr bwMode="auto">
            <a:xfrm>
              <a:off x="2774"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9" name="Oval 117"/>
            <p:cNvSpPr>
              <a:spLocks noChangeArrowheads="1"/>
            </p:cNvSpPr>
            <p:nvPr/>
          </p:nvSpPr>
          <p:spPr bwMode="auto">
            <a:xfrm>
              <a:off x="3115"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0" name="Oval 118"/>
            <p:cNvSpPr>
              <a:spLocks noChangeArrowheads="1"/>
            </p:cNvSpPr>
            <p:nvPr/>
          </p:nvSpPr>
          <p:spPr bwMode="auto">
            <a:xfrm>
              <a:off x="3460"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1" name="Oval 119"/>
            <p:cNvSpPr>
              <a:spLocks noChangeArrowheads="1"/>
            </p:cNvSpPr>
            <p:nvPr/>
          </p:nvSpPr>
          <p:spPr bwMode="auto">
            <a:xfrm>
              <a:off x="3806"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2" name="Oval 120"/>
            <p:cNvSpPr>
              <a:spLocks noChangeArrowheads="1"/>
            </p:cNvSpPr>
            <p:nvPr/>
          </p:nvSpPr>
          <p:spPr bwMode="auto">
            <a:xfrm>
              <a:off x="4152"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3" name="Oval 121"/>
            <p:cNvSpPr>
              <a:spLocks noChangeArrowheads="1"/>
            </p:cNvSpPr>
            <p:nvPr/>
          </p:nvSpPr>
          <p:spPr bwMode="auto">
            <a:xfrm>
              <a:off x="4497"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4" name="Oval 122"/>
            <p:cNvSpPr>
              <a:spLocks noChangeArrowheads="1"/>
            </p:cNvSpPr>
            <p:nvPr/>
          </p:nvSpPr>
          <p:spPr bwMode="auto">
            <a:xfrm>
              <a:off x="4843"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5" name="Rectangle 123"/>
            <p:cNvSpPr>
              <a:spLocks noChangeArrowheads="1"/>
            </p:cNvSpPr>
            <p:nvPr/>
          </p:nvSpPr>
          <p:spPr bwMode="auto">
            <a:xfrm>
              <a:off x="3801" y="1377"/>
              <a:ext cx="91"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196" name="Line 124"/>
            <p:cNvSpPr>
              <a:spLocks noChangeShapeType="1"/>
            </p:cNvSpPr>
            <p:nvPr/>
          </p:nvSpPr>
          <p:spPr bwMode="auto">
            <a:xfrm flipH="1" flipV="1">
              <a:off x="3806" y="1383"/>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97" name="Line 125"/>
            <p:cNvSpPr>
              <a:spLocks noChangeShapeType="1"/>
            </p:cNvSpPr>
            <p:nvPr/>
          </p:nvSpPr>
          <p:spPr bwMode="auto">
            <a:xfrm>
              <a:off x="3844" y="1432"/>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98" name="Line 126"/>
            <p:cNvSpPr>
              <a:spLocks noChangeShapeType="1"/>
            </p:cNvSpPr>
            <p:nvPr/>
          </p:nvSpPr>
          <p:spPr bwMode="auto">
            <a:xfrm flipH="1">
              <a:off x="3806" y="1432"/>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99" name="Line 127"/>
            <p:cNvSpPr>
              <a:spLocks noChangeShapeType="1"/>
            </p:cNvSpPr>
            <p:nvPr/>
          </p:nvSpPr>
          <p:spPr bwMode="auto">
            <a:xfrm flipV="1">
              <a:off x="3844" y="1383"/>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0" name="Line 128"/>
            <p:cNvSpPr>
              <a:spLocks noChangeShapeType="1"/>
            </p:cNvSpPr>
            <p:nvPr/>
          </p:nvSpPr>
          <p:spPr bwMode="auto">
            <a:xfrm flipV="1">
              <a:off x="3844" y="1383"/>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1" name="Line 129"/>
            <p:cNvSpPr>
              <a:spLocks noChangeShapeType="1"/>
            </p:cNvSpPr>
            <p:nvPr/>
          </p:nvSpPr>
          <p:spPr bwMode="auto">
            <a:xfrm>
              <a:off x="3844" y="1432"/>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2" name="Rectangle 130"/>
            <p:cNvSpPr>
              <a:spLocks noChangeArrowheads="1"/>
            </p:cNvSpPr>
            <p:nvPr/>
          </p:nvSpPr>
          <p:spPr bwMode="auto">
            <a:xfrm>
              <a:off x="4147" y="1174"/>
              <a:ext cx="91"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203" name="Line 131"/>
            <p:cNvSpPr>
              <a:spLocks noChangeShapeType="1"/>
            </p:cNvSpPr>
            <p:nvPr/>
          </p:nvSpPr>
          <p:spPr bwMode="auto">
            <a:xfrm flipH="1" flipV="1">
              <a:off x="4152" y="1180"/>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4" name="Line 132"/>
            <p:cNvSpPr>
              <a:spLocks noChangeShapeType="1"/>
            </p:cNvSpPr>
            <p:nvPr/>
          </p:nvSpPr>
          <p:spPr bwMode="auto">
            <a:xfrm>
              <a:off x="4190" y="1229"/>
              <a:ext cx="39"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5" name="Line 133"/>
            <p:cNvSpPr>
              <a:spLocks noChangeShapeType="1"/>
            </p:cNvSpPr>
            <p:nvPr/>
          </p:nvSpPr>
          <p:spPr bwMode="auto">
            <a:xfrm flipH="1">
              <a:off x="4152" y="1229"/>
              <a:ext cx="38"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6" name="Line 134"/>
            <p:cNvSpPr>
              <a:spLocks noChangeShapeType="1"/>
            </p:cNvSpPr>
            <p:nvPr/>
          </p:nvSpPr>
          <p:spPr bwMode="auto">
            <a:xfrm flipV="1">
              <a:off x="4190" y="1180"/>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7" name="Line 135"/>
            <p:cNvSpPr>
              <a:spLocks noChangeShapeType="1"/>
            </p:cNvSpPr>
            <p:nvPr/>
          </p:nvSpPr>
          <p:spPr bwMode="auto">
            <a:xfrm flipV="1">
              <a:off x="4190" y="1180"/>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8" name="Line 136"/>
            <p:cNvSpPr>
              <a:spLocks noChangeShapeType="1"/>
            </p:cNvSpPr>
            <p:nvPr/>
          </p:nvSpPr>
          <p:spPr bwMode="auto">
            <a:xfrm>
              <a:off x="4190" y="1229"/>
              <a:ext cx="1"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9" name="Rectangle 137"/>
            <p:cNvSpPr>
              <a:spLocks noChangeArrowheads="1"/>
            </p:cNvSpPr>
            <p:nvPr/>
          </p:nvSpPr>
          <p:spPr bwMode="auto">
            <a:xfrm>
              <a:off x="4493" y="1070"/>
              <a:ext cx="9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210" name="Line 138"/>
            <p:cNvSpPr>
              <a:spLocks noChangeShapeType="1"/>
            </p:cNvSpPr>
            <p:nvPr/>
          </p:nvSpPr>
          <p:spPr bwMode="auto">
            <a:xfrm flipH="1" flipV="1">
              <a:off x="4497" y="1076"/>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1" name="Line 139"/>
            <p:cNvSpPr>
              <a:spLocks noChangeShapeType="1"/>
            </p:cNvSpPr>
            <p:nvPr/>
          </p:nvSpPr>
          <p:spPr bwMode="auto">
            <a:xfrm>
              <a:off x="4536" y="1125"/>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2" name="Line 140"/>
            <p:cNvSpPr>
              <a:spLocks noChangeShapeType="1"/>
            </p:cNvSpPr>
            <p:nvPr/>
          </p:nvSpPr>
          <p:spPr bwMode="auto">
            <a:xfrm flipH="1">
              <a:off x="4497" y="1125"/>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3" name="Line 141"/>
            <p:cNvSpPr>
              <a:spLocks noChangeShapeType="1"/>
            </p:cNvSpPr>
            <p:nvPr/>
          </p:nvSpPr>
          <p:spPr bwMode="auto">
            <a:xfrm flipV="1">
              <a:off x="4536" y="1076"/>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4" name="Line 142"/>
            <p:cNvSpPr>
              <a:spLocks noChangeShapeType="1"/>
            </p:cNvSpPr>
            <p:nvPr/>
          </p:nvSpPr>
          <p:spPr bwMode="auto">
            <a:xfrm flipV="1">
              <a:off x="4536" y="1076"/>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5" name="Line 143"/>
            <p:cNvSpPr>
              <a:spLocks noChangeShapeType="1"/>
            </p:cNvSpPr>
            <p:nvPr/>
          </p:nvSpPr>
          <p:spPr bwMode="auto">
            <a:xfrm>
              <a:off x="4536" y="1125"/>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6" name="Rectangle 144"/>
            <p:cNvSpPr>
              <a:spLocks noChangeArrowheads="1"/>
            </p:cNvSpPr>
            <p:nvPr/>
          </p:nvSpPr>
          <p:spPr bwMode="auto">
            <a:xfrm>
              <a:off x="4838" y="1008"/>
              <a:ext cx="91"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217" name="Line 145"/>
            <p:cNvSpPr>
              <a:spLocks noChangeShapeType="1"/>
            </p:cNvSpPr>
            <p:nvPr/>
          </p:nvSpPr>
          <p:spPr bwMode="auto">
            <a:xfrm flipH="1" flipV="1">
              <a:off x="4843" y="1014"/>
              <a:ext cx="38"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8" name="Line 146"/>
            <p:cNvSpPr>
              <a:spLocks noChangeShapeType="1"/>
            </p:cNvSpPr>
            <p:nvPr/>
          </p:nvSpPr>
          <p:spPr bwMode="auto">
            <a:xfrm>
              <a:off x="4881" y="1064"/>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9" name="Line 147"/>
            <p:cNvSpPr>
              <a:spLocks noChangeShapeType="1"/>
            </p:cNvSpPr>
            <p:nvPr/>
          </p:nvSpPr>
          <p:spPr bwMode="auto">
            <a:xfrm flipH="1">
              <a:off x="4843" y="1064"/>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20" name="Line 148"/>
            <p:cNvSpPr>
              <a:spLocks noChangeShapeType="1"/>
            </p:cNvSpPr>
            <p:nvPr/>
          </p:nvSpPr>
          <p:spPr bwMode="auto">
            <a:xfrm flipV="1">
              <a:off x="4881" y="1014"/>
              <a:ext cx="39"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21" name="Line 149"/>
            <p:cNvSpPr>
              <a:spLocks noChangeShapeType="1"/>
            </p:cNvSpPr>
            <p:nvPr/>
          </p:nvSpPr>
          <p:spPr bwMode="auto">
            <a:xfrm flipV="1">
              <a:off x="4881" y="1014"/>
              <a:ext cx="1"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22" name="Line 150"/>
            <p:cNvSpPr>
              <a:spLocks noChangeShapeType="1"/>
            </p:cNvSpPr>
            <p:nvPr/>
          </p:nvSpPr>
          <p:spPr bwMode="auto">
            <a:xfrm>
              <a:off x="4881" y="1064"/>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23" name="Rectangle 151"/>
            <p:cNvSpPr>
              <a:spLocks noChangeArrowheads="1"/>
            </p:cNvSpPr>
            <p:nvPr/>
          </p:nvSpPr>
          <p:spPr bwMode="auto">
            <a:xfrm>
              <a:off x="758" y="3312"/>
              <a:ext cx="48"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a:t>
              </a:r>
              <a:endParaRPr lang="en-US" sz="1400" dirty="0">
                <a:latin typeface="Lucida Sans Unicode" pitchFamily="34" charset="0"/>
              </a:endParaRPr>
            </a:p>
          </p:txBody>
        </p:sp>
        <p:sp>
          <p:nvSpPr>
            <p:cNvPr id="3224" name="Rectangle 152"/>
            <p:cNvSpPr>
              <a:spLocks noChangeArrowheads="1"/>
            </p:cNvSpPr>
            <p:nvPr/>
          </p:nvSpPr>
          <p:spPr bwMode="auto">
            <a:xfrm>
              <a:off x="657" y="2968"/>
              <a:ext cx="221"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50,000</a:t>
              </a:r>
              <a:endParaRPr lang="en-US" sz="1400" dirty="0">
                <a:latin typeface="Lucida Sans Unicode" pitchFamily="34" charset="0"/>
              </a:endParaRPr>
            </a:p>
          </p:txBody>
        </p:sp>
        <p:sp>
          <p:nvSpPr>
            <p:cNvPr id="3225" name="Rectangle 153"/>
            <p:cNvSpPr>
              <a:spLocks noChangeArrowheads="1"/>
            </p:cNvSpPr>
            <p:nvPr/>
          </p:nvSpPr>
          <p:spPr bwMode="auto">
            <a:xfrm>
              <a:off x="623" y="2618"/>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100,000</a:t>
              </a:r>
              <a:endParaRPr lang="en-US" sz="1400" dirty="0">
                <a:latin typeface="Lucida Sans Unicode" pitchFamily="34" charset="0"/>
              </a:endParaRPr>
            </a:p>
          </p:txBody>
        </p:sp>
        <p:sp>
          <p:nvSpPr>
            <p:cNvPr id="3226" name="Rectangle 154"/>
            <p:cNvSpPr>
              <a:spLocks noChangeArrowheads="1"/>
            </p:cNvSpPr>
            <p:nvPr/>
          </p:nvSpPr>
          <p:spPr bwMode="auto">
            <a:xfrm>
              <a:off x="623" y="2274"/>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150,000</a:t>
              </a:r>
              <a:endParaRPr lang="en-US" sz="1400" dirty="0">
                <a:latin typeface="Lucida Sans Unicode" pitchFamily="34" charset="0"/>
              </a:endParaRPr>
            </a:p>
          </p:txBody>
        </p:sp>
        <p:sp>
          <p:nvSpPr>
            <p:cNvPr id="3227" name="Rectangle 155"/>
            <p:cNvSpPr>
              <a:spLocks noChangeArrowheads="1"/>
            </p:cNvSpPr>
            <p:nvPr/>
          </p:nvSpPr>
          <p:spPr bwMode="auto">
            <a:xfrm>
              <a:off x="623" y="1924"/>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200,000</a:t>
              </a:r>
              <a:endParaRPr lang="en-US" sz="1400" dirty="0">
                <a:latin typeface="Lucida Sans Unicode" pitchFamily="34" charset="0"/>
              </a:endParaRPr>
            </a:p>
          </p:txBody>
        </p:sp>
        <p:sp>
          <p:nvSpPr>
            <p:cNvPr id="3228" name="Rectangle 156"/>
            <p:cNvSpPr>
              <a:spLocks noChangeArrowheads="1"/>
            </p:cNvSpPr>
            <p:nvPr/>
          </p:nvSpPr>
          <p:spPr bwMode="auto">
            <a:xfrm>
              <a:off x="623" y="1580"/>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250,000</a:t>
              </a:r>
              <a:endParaRPr lang="en-US" sz="1400" dirty="0">
                <a:latin typeface="Lucida Sans Unicode" pitchFamily="34" charset="0"/>
              </a:endParaRPr>
            </a:p>
          </p:txBody>
        </p:sp>
        <p:sp>
          <p:nvSpPr>
            <p:cNvPr id="3229" name="Rectangle 157"/>
            <p:cNvSpPr>
              <a:spLocks noChangeArrowheads="1"/>
            </p:cNvSpPr>
            <p:nvPr/>
          </p:nvSpPr>
          <p:spPr bwMode="auto">
            <a:xfrm>
              <a:off x="623" y="1229"/>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300,000</a:t>
              </a:r>
              <a:endParaRPr lang="en-US" sz="1400" dirty="0">
                <a:latin typeface="Lucida Sans Unicode" pitchFamily="34" charset="0"/>
              </a:endParaRPr>
            </a:p>
          </p:txBody>
        </p:sp>
        <p:sp>
          <p:nvSpPr>
            <p:cNvPr id="3230" name="Rectangle 158"/>
            <p:cNvSpPr>
              <a:spLocks noChangeArrowheads="1"/>
            </p:cNvSpPr>
            <p:nvPr/>
          </p:nvSpPr>
          <p:spPr bwMode="auto">
            <a:xfrm>
              <a:off x="623" y="885"/>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350,000</a:t>
              </a:r>
              <a:endParaRPr lang="en-US" sz="1400" dirty="0">
                <a:latin typeface="Lucida Sans Unicode" pitchFamily="34" charset="0"/>
              </a:endParaRPr>
            </a:p>
          </p:txBody>
        </p:sp>
        <p:sp>
          <p:nvSpPr>
            <p:cNvPr id="3231" name="Rectangle 159"/>
            <p:cNvSpPr>
              <a:spLocks noChangeArrowheads="1"/>
            </p:cNvSpPr>
            <p:nvPr/>
          </p:nvSpPr>
          <p:spPr bwMode="auto">
            <a:xfrm>
              <a:off x="993" y="3428"/>
              <a:ext cx="221"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Jan-01</a:t>
              </a:r>
              <a:endParaRPr lang="en-US" sz="1400" dirty="0">
                <a:latin typeface="Lucida Sans Unicode" pitchFamily="34" charset="0"/>
              </a:endParaRPr>
            </a:p>
          </p:txBody>
        </p:sp>
        <p:sp>
          <p:nvSpPr>
            <p:cNvPr id="3232" name="Rectangle 160"/>
            <p:cNvSpPr>
              <a:spLocks noChangeArrowheads="1"/>
            </p:cNvSpPr>
            <p:nvPr/>
          </p:nvSpPr>
          <p:spPr bwMode="auto">
            <a:xfrm>
              <a:off x="1334" y="3428"/>
              <a:ext cx="22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Feb-01</a:t>
              </a:r>
              <a:endParaRPr lang="en-US" sz="1400" dirty="0">
                <a:latin typeface="Lucida Sans Unicode" pitchFamily="34" charset="0"/>
              </a:endParaRPr>
            </a:p>
          </p:txBody>
        </p:sp>
        <p:sp>
          <p:nvSpPr>
            <p:cNvPr id="3233" name="Rectangle 161"/>
            <p:cNvSpPr>
              <a:spLocks noChangeArrowheads="1"/>
            </p:cNvSpPr>
            <p:nvPr/>
          </p:nvSpPr>
          <p:spPr bwMode="auto">
            <a:xfrm>
              <a:off x="1679" y="3428"/>
              <a:ext cx="22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Mar-01</a:t>
              </a:r>
              <a:endParaRPr lang="en-US" sz="1400" dirty="0">
                <a:latin typeface="Lucida Sans Unicode" pitchFamily="34" charset="0"/>
              </a:endParaRPr>
            </a:p>
          </p:txBody>
        </p:sp>
        <p:sp>
          <p:nvSpPr>
            <p:cNvPr id="3234" name="Rectangle 162"/>
            <p:cNvSpPr>
              <a:spLocks noChangeArrowheads="1"/>
            </p:cNvSpPr>
            <p:nvPr/>
          </p:nvSpPr>
          <p:spPr bwMode="auto">
            <a:xfrm>
              <a:off x="2030" y="3428"/>
              <a:ext cx="21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Apr-01</a:t>
              </a:r>
              <a:endParaRPr lang="en-US" sz="1400" dirty="0">
                <a:latin typeface="Lucida Sans Unicode" pitchFamily="34" charset="0"/>
              </a:endParaRPr>
            </a:p>
          </p:txBody>
        </p:sp>
        <p:sp>
          <p:nvSpPr>
            <p:cNvPr id="3235" name="Rectangle 163"/>
            <p:cNvSpPr>
              <a:spLocks noChangeArrowheads="1"/>
            </p:cNvSpPr>
            <p:nvPr/>
          </p:nvSpPr>
          <p:spPr bwMode="auto">
            <a:xfrm>
              <a:off x="2366" y="3428"/>
              <a:ext cx="24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May-01</a:t>
              </a:r>
              <a:endParaRPr lang="en-US" sz="1400" dirty="0">
                <a:latin typeface="Lucida Sans Unicode" pitchFamily="34" charset="0"/>
              </a:endParaRPr>
            </a:p>
          </p:txBody>
        </p:sp>
        <p:sp>
          <p:nvSpPr>
            <p:cNvPr id="3236" name="Rectangle 164"/>
            <p:cNvSpPr>
              <a:spLocks noChangeArrowheads="1"/>
            </p:cNvSpPr>
            <p:nvPr/>
          </p:nvSpPr>
          <p:spPr bwMode="auto">
            <a:xfrm>
              <a:off x="2721" y="3428"/>
              <a:ext cx="221"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Jun-01</a:t>
              </a:r>
              <a:endParaRPr lang="en-US" sz="1400" dirty="0">
                <a:latin typeface="Lucida Sans Unicode" pitchFamily="34" charset="0"/>
              </a:endParaRPr>
            </a:p>
          </p:txBody>
        </p:sp>
        <p:sp>
          <p:nvSpPr>
            <p:cNvPr id="3237" name="Rectangle 165"/>
            <p:cNvSpPr>
              <a:spLocks noChangeArrowheads="1"/>
            </p:cNvSpPr>
            <p:nvPr/>
          </p:nvSpPr>
          <p:spPr bwMode="auto">
            <a:xfrm>
              <a:off x="3072" y="3428"/>
              <a:ext cx="202"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Jul-01</a:t>
              </a:r>
              <a:endParaRPr lang="en-US" sz="1400" dirty="0">
                <a:latin typeface="Lucida Sans Unicode" pitchFamily="34" charset="0"/>
              </a:endParaRPr>
            </a:p>
          </p:txBody>
        </p:sp>
        <p:sp>
          <p:nvSpPr>
            <p:cNvPr id="3238" name="Rectangle 166"/>
            <p:cNvSpPr>
              <a:spLocks noChangeArrowheads="1"/>
            </p:cNvSpPr>
            <p:nvPr/>
          </p:nvSpPr>
          <p:spPr bwMode="auto">
            <a:xfrm>
              <a:off x="3403" y="3428"/>
              <a:ext cx="2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Aug-01</a:t>
              </a:r>
              <a:endParaRPr lang="en-US" sz="1400" dirty="0">
                <a:latin typeface="Lucida Sans Unicode" pitchFamily="34" charset="0"/>
              </a:endParaRPr>
            </a:p>
          </p:txBody>
        </p:sp>
        <p:sp>
          <p:nvSpPr>
            <p:cNvPr id="3239" name="Rectangle 167"/>
            <p:cNvSpPr>
              <a:spLocks noChangeArrowheads="1"/>
            </p:cNvSpPr>
            <p:nvPr/>
          </p:nvSpPr>
          <p:spPr bwMode="auto">
            <a:xfrm>
              <a:off x="3748" y="3428"/>
              <a:ext cx="2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Sep-01</a:t>
              </a:r>
              <a:endParaRPr lang="en-US" sz="1400" dirty="0">
                <a:latin typeface="Lucida Sans Unicode" pitchFamily="34" charset="0"/>
              </a:endParaRPr>
            </a:p>
          </p:txBody>
        </p:sp>
        <p:sp>
          <p:nvSpPr>
            <p:cNvPr id="3240" name="Rectangle 168"/>
            <p:cNvSpPr>
              <a:spLocks noChangeArrowheads="1"/>
            </p:cNvSpPr>
            <p:nvPr/>
          </p:nvSpPr>
          <p:spPr bwMode="auto">
            <a:xfrm>
              <a:off x="4099" y="3428"/>
              <a:ext cx="21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Oct-01</a:t>
              </a:r>
              <a:endParaRPr lang="en-US" sz="1400" dirty="0">
                <a:latin typeface="Lucida Sans Unicode" pitchFamily="34" charset="0"/>
              </a:endParaRPr>
            </a:p>
          </p:txBody>
        </p:sp>
        <p:sp>
          <p:nvSpPr>
            <p:cNvPr id="3241" name="Rectangle 169"/>
            <p:cNvSpPr>
              <a:spLocks noChangeArrowheads="1"/>
            </p:cNvSpPr>
            <p:nvPr/>
          </p:nvSpPr>
          <p:spPr bwMode="auto">
            <a:xfrm>
              <a:off x="4445" y="3428"/>
              <a:ext cx="2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Nov-01</a:t>
              </a:r>
              <a:endParaRPr lang="en-US" sz="1400" dirty="0">
                <a:latin typeface="Lucida Sans Unicode" pitchFamily="34" charset="0"/>
              </a:endParaRPr>
            </a:p>
          </p:txBody>
        </p:sp>
        <p:sp>
          <p:nvSpPr>
            <p:cNvPr id="3242" name="Rectangle 170"/>
            <p:cNvSpPr>
              <a:spLocks noChangeArrowheads="1"/>
            </p:cNvSpPr>
            <p:nvPr/>
          </p:nvSpPr>
          <p:spPr bwMode="auto">
            <a:xfrm>
              <a:off x="4785" y="3428"/>
              <a:ext cx="2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Dec-01</a:t>
              </a:r>
              <a:endParaRPr lang="en-US" sz="1400" dirty="0">
                <a:latin typeface="Lucida Sans Unicode" pitchFamily="34" charset="0"/>
              </a:endParaRPr>
            </a:p>
          </p:txBody>
        </p:sp>
        <p:sp>
          <p:nvSpPr>
            <p:cNvPr id="3260" name="Line 188"/>
            <p:cNvSpPr>
              <a:spLocks noChangeShapeType="1"/>
            </p:cNvSpPr>
            <p:nvPr/>
          </p:nvSpPr>
          <p:spPr bwMode="auto">
            <a:xfrm>
              <a:off x="4075" y="3699"/>
              <a:ext cx="19" cy="24"/>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66" name="Line 194"/>
            <p:cNvSpPr>
              <a:spLocks noChangeShapeType="1"/>
            </p:cNvSpPr>
            <p:nvPr/>
          </p:nvSpPr>
          <p:spPr bwMode="auto">
            <a:xfrm>
              <a:off x="4526" y="1082"/>
              <a:ext cx="1" cy="2205"/>
            </a:xfrm>
            <a:prstGeom prst="line">
              <a:avLst/>
            </a:prstGeom>
            <a:noFill/>
            <a:ln w="22225">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67" name="Rectangle 195"/>
            <p:cNvSpPr>
              <a:spLocks noChangeArrowheads="1"/>
            </p:cNvSpPr>
            <p:nvPr/>
          </p:nvSpPr>
          <p:spPr bwMode="auto">
            <a:xfrm>
              <a:off x="3811" y="2796"/>
              <a:ext cx="259"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68" name="Rectangle 196"/>
            <p:cNvSpPr>
              <a:spLocks noChangeArrowheads="1"/>
            </p:cNvSpPr>
            <p:nvPr/>
          </p:nvSpPr>
          <p:spPr bwMode="auto">
            <a:xfrm>
              <a:off x="3883" y="2802"/>
              <a:ext cx="158"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End </a:t>
              </a:r>
              <a:endParaRPr lang="en-US" sz="1400">
                <a:latin typeface="Lucida Sans Unicode" pitchFamily="34" charset="0"/>
              </a:endParaRPr>
            </a:p>
          </p:txBody>
        </p:sp>
        <p:sp>
          <p:nvSpPr>
            <p:cNvPr id="3269" name="Rectangle 197"/>
            <p:cNvSpPr>
              <a:spLocks noChangeArrowheads="1"/>
            </p:cNvSpPr>
            <p:nvPr/>
          </p:nvSpPr>
          <p:spPr bwMode="auto">
            <a:xfrm>
              <a:off x="3873" y="2906"/>
              <a:ext cx="158"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Date</a:t>
              </a:r>
              <a:endParaRPr lang="en-US" sz="1400">
                <a:latin typeface="Lucida Sans Unicode" pitchFamily="34" charset="0"/>
              </a:endParaRPr>
            </a:p>
          </p:txBody>
        </p:sp>
        <p:grpSp>
          <p:nvGrpSpPr>
            <p:cNvPr id="3270" name="Group 198"/>
            <p:cNvGrpSpPr>
              <a:grpSpLocks/>
            </p:cNvGrpSpPr>
            <p:nvPr/>
          </p:nvGrpSpPr>
          <p:grpSpPr bwMode="auto">
            <a:xfrm>
              <a:off x="4104" y="2857"/>
              <a:ext cx="389" cy="80"/>
              <a:chOff x="4104" y="2857"/>
              <a:chExt cx="389" cy="80"/>
            </a:xfrm>
          </p:grpSpPr>
          <p:sp>
            <p:nvSpPr>
              <p:cNvPr id="3271" name="Line 199"/>
              <p:cNvSpPr>
                <a:spLocks noChangeShapeType="1"/>
              </p:cNvSpPr>
              <p:nvPr/>
            </p:nvSpPr>
            <p:spPr bwMode="auto">
              <a:xfrm>
                <a:off x="4104" y="2894"/>
                <a:ext cx="331" cy="1"/>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2" name="Freeform 200"/>
              <p:cNvSpPr>
                <a:spLocks/>
              </p:cNvSpPr>
              <p:nvPr/>
            </p:nvSpPr>
            <p:spPr bwMode="auto">
              <a:xfrm>
                <a:off x="4425" y="2857"/>
                <a:ext cx="68" cy="80"/>
              </a:xfrm>
              <a:custGeom>
                <a:avLst/>
                <a:gdLst>
                  <a:gd name="T0" fmla="*/ 0 w 68"/>
                  <a:gd name="T1" fmla="*/ 80 h 80"/>
                  <a:gd name="T2" fmla="*/ 68 w 68"/>
                  <a:gd name="T3" fmla="*/ 43 h 80"/>
                  <a:gd name="T4" fmla="*/ 0 w 68"/>
                  <a:gd name="T5" fmla="*/ 0 h 80"/>
                  <a:gd name="T6" fmla="*/ 0 w 68"/>
                  <a:gd name="T7" fmla="*/ 80 h 80"/>
                </a:gdLst>
                <a:ahLst/>
                <a:cxnLst>
                  <a:cxn ang="0">
                    <a:pos x="T0" y="T1"/>
                  </a:cxn>
                  <a:cxn ang="0">
                    <a:pos x="T2" y="T3"/>
                  </a:cxn>
                  <a:cxn ang="0">
                    <a:pos x="T4" y="T5"/>
                  </a:cxn>
                  <a:cxn ang="0">
                    <a:pos x="T6" y="T7"/>
                  </a:cxn>
                </a:cxnLst>
                <a:rect l="0" t="0" r="r" b="b"/>
                <a:pathLst>
                  <a:path w="68" h="80">
                    <a:moveTo>
                      <a:pt x="0" y="80"/>
                    </a:moveTo>
                    <a:lnTo>
                      <a:pt x="68" y="43"/>
                    </a:lnTo>
                    <a:lnTo>
                      <a:pt x="0" y="0"/>
                    </a:lnTo>
                    <a:lnTo>
                      <a:pt x="0"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73" name="Rectangle 201"/>
            <p:cNvSpPr>
              <a:spLocks noChangeArrowheads="1"/>
            </p:cNvSpPr>
            <p:nvPr/>
          </p:nvSpPr>
          <p:spPr bwMode="auto">
            <a:xfrm>
              <a:off x="1084" y="695"/>
              <a:ext cx="826"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74" name="Rectangle 202"/>
            <p:cNvSpPr>
              <a:spLocks noChangeArrowheads="1"/>
            </p:cNvSpPr>
            <p:nvPr/>
          </p:nvSpPr>
          <p:spPr bwMode="auto">
            <a:xfrm>
              <a:off x="1099" y="701"/>
              <a:ext cx="7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Maximum Award Amount</a:t>
              </a:r>
              <a:endParaRPr lang="en-US" sz="1400">
                <a:latin typeface="Lucida Sans Unicode" pitchFamily="34" charset="0"/>
              </a:endParaRPr>
            </a:p>
          </p:txBody>
        </p:sp>
        <p:grpSp>
          <p:nvGrpSpPr>
            <p:cNvPr id="3275" name="Group 203"/>
            <p:cNvGrpSpPr>
              <a:grpSpLocks/>
            </p:cNvGrpSpPr>
            <p:nvPr/>
          </p:nvGrpSpPr>
          <p:grpSpPr bwMode="auto">
            <a:xfrm>
              <a:off x="1468" y="824"/>
              <a:ext cx="63" cy="418"/>
              <a:chOff x="1468" y="824"/>
              <a:chExt cx="63" cy="418"/>
            </a:xfrm>
          </p:grpSpPr>
          <p:sp>
            <p:nvSpPr>
              <p:cNvPr id="3276" name="Line 204"/>
              <p:cNvSpPr>
                <a:spLocks noChangeShapeType="1"/>
              </p:cNvSpPr>
              <p:nvPr/>
            </p:nvSpPr>
            <p:spPr bwMode="auto">
              <a:xfrm>
                <a:off x="1497" y="824"/>
                <a:ext cx="1" cy="350"/>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7" name="Freeform 205"/>
              <p:cNvSpPr>
                <a:spLocks/>
              </p:cNvSpPr>
              <p:nvPr/>
            </p:nvSpPr>
            <p:spPr bwMode="auto">
              <a:xfrm>
                <a:off x="1468" y="1162"/>
                <a:ext cx="63" cy="80"/>
              </a:xfrm>
              <a:custGeom>
                <a:avLst/>
                <a:gdLst>
                  <a:gd name="T0" fmla="*/ 0 w 63"/>
                  <a:gd name="T1" fmla="*/ 0 h 80"/>
                  <a:gd name="T2" fmla="*/ 29 w 63"/>
                  <a:gd name="T3" fmla="*/ 80 h 80"/>
                  <a:gd name="T4" fmla="*/ 63 w 63"/>
                  <a:gd name="T5" fmla="*/ 0 h 80"/>
                  <a:gd name="T6" fmla="*/ 0 w 63"/>
                  <a:gd name="T7" fmla="*/ 0 h 80"/>
                </a:gdLst>
                <a:ahLst/>
                <a:cxnLst>
                  <a:cxn ang="0">
                    <a:pos x="T0" y="T1"/>
                  </a:cxn>
                  <a:cxn ang="0">
                    <a:pos x="T2" y="T3"/>
                  </a:cxn>
                  <a:cxn ang="0">
                    <a:pos x="T4" y="T5"/>
                  </a:cxn>
                  <a:cxn ang="0">
                    <a:pos x="T6" y="T7"/>
                  </a:cxn>
                </a:cxnLst>
                <a:rect l="0" t="0" r="r" b="b"/>
                <a:pathLst>
                  <a:path w="63" h="80">
                    <a:moveTo>
                      <a:pt x="0" y="0"/>
                    </a:moveTo>
                    <a:lnTo>
                      <a:pt x="29" y="80"/>
                    </a:lnTo>
                    <a:lnTo>
                      <a:pt x="63"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78" name="Rectangle 206"/>
            <p:cNvSpPr>
              <a:spLocks noChangeArrowheads="1"/>
            </p:cNvSpPr>
            <p:nvPr/>
          </p:nvSpPr>
          <p:spPr bwMode="auto">
            <a:xfrm>
              <a:off x="1108" y="1432"/>
              <a:ext cx="73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79" name="Rectangle 207"/>
            <p:cNvSpPr>
              <a:spLocks noChangeArrowheads="1"/>
            </p:cNvSpPr>
            <p:nvPr/>
          </p:nvSpPr>
          <p:spPr bwMode="auto">
            <a:xfrm>
              <a:off x="1123" y="1438"/>
              <a:ext cx="60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Incremental Funding</a:t>
              </a:r>
              <a:endParaRPr lang="en-US" sz="1400">
                <a:latin typeface="Lucida Sans Unicode" pitchFamily="34" charset="0"/>
              </a:endParaRPr>
            </a:p>
          </p:txBody>
        </p:sp>
        <p:grpSp>
          <p:nvGrpSpPr>
            <p:cNvPr id="3280" name="Group 208"/>
            <p:cNvGrpSpPr>
              <a:grpSpLocks/>
            </p:cNvGrpSpPr>
            <p:nvPr/>
          </p:nvGrpSpPr>
          <p:grpSpPr bwMode="auto">
            <a:xfrm>
              <a:off x="1449" y="1616"/>
              <a:ext cx="62" cy="314"/>
              <a:chOff x="1449" y="1616"/>
              <a:chExt cx="62" cy="314"/>
            </a:xfrm>
          </p:grpSpPr>
          <p:sp>
            <p:nvSpPr>
              <p:cNvPr id="3281" name="Line 209"/>
              <p:cNvSpPr>
                <a:spLocks noChangeShapeType="1"/>
              </p:cNvSpPr>
              <p:nvPr/>
            </p:nvSpPr>
            <p:spPr bwMode="auto">
              <a:xfrm>
                <a:off x="1478" y="1616"/>
                <a:ext cx="1" cy="246"/>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2" name="Freeform 210"/>
              <p:cNvSpPr>
                <a:spLocks/>
              </p:cNvSpPr>
              <p:nvPr/>
            </p:nvSpPr>
            <p:spPr bwMode="auto">
              <a:xfrm>
                <a:off x="1449" y="1850"/>
                <a:ext cx="62" cy="80"/>
              </a:xfrm>
              <a:custGeom>
                <a:avLst/>
                <a:gdLst>
                  <a:gd name="T0" fmla="*/ 0 w 62"/>
                  <a:gd name="T1" fmla="*/ 0 h 80"/>
                  <a:gd name="T2" fmla="*/ 29 w 62"/>
                  <a:gd name="T3" fmla="*/ 80 h 80"/>
                  <a:gd name="T4" fmla="*/ 62 w 62"/>
                  <a:gd name="T5" fmla="*/ 0 h 80"/>
                  <a:gd name="T6" fmla="*/ 0 w 62"/>
                  <a:gd name="T7" fmla="*/ 0 h 80"/>
                </a:gdLst>
                <a:ahLst/>
                <a:cxnLst>
                  <a:cxn ang="0">
                    <a:pos x="T0" y="T1"/>
                  </a:cxn>
                  <a:cxn ang="0">
                    <a:pos x="T2" y="T3"/>
                  </a:cxn>
                  <a:cxn ang="0">
                    <a:pos x="T4" y="T5"/>
                  </a:cxn>
                  <a:cxn ang="0">
                    <a:pos x="T6" y="T7"/>
                  </a:cxn>
                </a:cxnLst>
                <a:rect l="0" t="0" r="r" b="b"/>
                <a:pathLst>
                  <a:path w="62" h="80">
                    <a:moveTo>
                      <a:pt x="0" y="0"/>
                    </a:moveTo>
                    <a:lnTo>
                      <a:pt x="29" y="80"/>
                    </a:lnTo>
                    <a:lnTo>
                      <a:pt x="62"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83" name="Rectangle 211"/>
            <p:cNvSpPr>
              <a:spLocks noChangeArrowheads="1"/>
            </p:cNvSpPr>
            <p:nvPr/>
          </p:nvSpPr>
          <p:spPr bwMode="auto">
            <a:xfrm>
              <a:off x="3676" y="2089"/>
              <a:ext cx="543"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84" name="Rectangle 212"/>
            <p:cNvSpPr>
              <a:spLocks noChangeArrowheads="1"/>
            </p:cNvSpPr>
            <p:nvPr/>
          </p:nvSpPr>
          <p:spPr bwMode="auto">
            <a:xfrm>
              <a:off x="3739" y="2096"/>
              <a:ext cx="442"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Project Budget</a:t>
              </a:r>
              <a:endParaRPr lang="en-US" sz="1400">
                <a:latin typeface="Lucida Sans Unicode" pitchFamily="34" charset="0"/>
              </a:endParaRPr>
            </a:p>
          </p:txBody>
        </p:sp>
        <p:grpSp>
          <p:nvGrpSpPr>
            <p:cNvPr id="3285" name="Group 213"/>
            <p:cNvGrpSpPr>
              <a:grpSpLocks/>
            </p:cNvGrpSpPr>
            <p:nvPr/>
          </p:nvGrpSpPr>
          <p:grpSpPr bwMode="auto">
            <a:xfrm>
              <a:off x="3254" y="2126"/>
              <a:ext cx="374" cy="80"/>
              <a:chOff x="3254" y="2126"/>
              <a:chExt cx="374" cy="80"/>
            </a:xfrm>
          </p:grpSpPr>
          <p:sp>
            <p:nvSpPr>
              <p:cNvPr id="3286" name="Line 214"/>
              <p:cNvSpPr>
                <a:spLocks noChangeShapeType="1"/>
              </p:cNvSpPr>
              <p:nvPr/>
            </p:nvSpPr>
            <p:spPr bwMode="auto">
              <a:xfrm flipH="1">
                <a:off x="3302" y="2163"/>
                <a:ext cx="326" cy="1"/>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7" name="Freeform 215"/>
              <p:cNvSpPr>
                <a:spLocks/>
              </p:cNvSpPr>
              <p:nvPr/>
            </p:nvSpPr>
            <p:spPr bwMode="auto">
              <a:xfrm>
                <a:off x="3254" y="2126"/>
                <a:ext cx="62" cy="80"/>
              </a:xfrm>
              <a:custGeom>
                <a:avLst/>
                <a:gdLst>
                  <a:gd name="T0" fmla="*/ 62 w 62"/>
                  <a:gd name="T1" fmla="*/ 0 h 80"/>
                  <a:gd name="T2" fmla="*/ 0 w 62"/>
                  <a:gd name="T3" fmla="*/ 37 h 80"/>
                  <a:gd name="T4" fmla="*/ 62 w 62"/>
                  <a:gd name="T5" fmla="*/ 80 h 80"/>
                  <a:gd name="T6" fmla="*/ 62 w 62"/>
                  <a:gd name="T7" fmla="*/ 0 h 80"/>
                </a:gdLst>
                <a:ahLst/>
                <a:cxnLst>
                  <a:cxn ang="0">
                    <a:pos x="T0" y="T1"/>
                  </a:cxn>
                  <a:cxn ang="0">
                    <a:pos x="T2" y="T3"/>
                  </a:cxn>
                  <a:cxn ang="0">
                    <a:pos x="T4" y="T5"/>
                  </a:cxn>
                  <a:cxn ang="0">
                    <a:pos x="T6" y="T7"/>
                  </a:cxn>
                </a:cxnLst>
                <a:rect l="0" t="0" r="r" b="b"/>
                <a:pathLst>
                  <a:path w="62" h="80">
                    <a:moveTo>
                      <a:pt x="62" y="0"/>
                    </a:moveTo>
                    <a:lnTo>
                      <a:pt x="0" y="37"/>
                    </a:lnTo>
                    <a:lnTo>
                      <a:pt x="62" y="80"/>
                    </a:lnTo>
                    <a:lnTo>
                      <a:pt x="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88" name="Rectangle 216"/>
            <p:cNvSpPr>
              <a:spLocks noChangeArrowheads="1"/>
            </p:cNvSpPr>
            <p:nvPr/>
          </p:nvSpPr>
          <p:spPr bwMode="auto">
            <a:xfrm>
              <a:off x="1262" y="2237"/>
              <a:ext cx="53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89" name="Rectangle 217"/>
            <p:cNvSpPr>
              <a:spLocks noChangeArrowheads="1"/>
            </p:cNvSpPr>
            <p:nvPr/>
          </p:nvSpPr>
          <p:spPr bwMode="auto">
            <a:xfrm>
              <a:off x="1310" y="2243"/>
              <a:ext cx="46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Actual Expense</a:t>
              </a:r>
              <a:endParaRPr lang="en-US" sz="1400">
                <a:latin typeface="Lucida Sans Unicode" pitchFamily="34" charset="0"/>
              </a:endParaRPr>
            </a:p>
          </p:txBody>
        </p:sp>
        <p:grpSp>
          <p:nvGrpSpPr>
            <p:cNvPr id="3290" name="Group 218"/>
            <p:cNvGrpSpPr>
              <a:grpSpLocks/>
            </p:cNvGrpSpPr>
            <p:nvPr/>
          </p:nvGrpSpPr>
          <p:grpSpPr bwMode="auto">
            <a:xfrm>
              <a:off x="1862" y="2249"/>
              <a:ext cx="432" cy="80"/>
              <a:chOff x="1862" y="2249"/>
              <a:chExt cx="432" cy="80"/>
            </a:xfrm>
          </p:grpSpPr>
          <p:sp>
            <p:nvSpPr>
              <p:cNvPr id="3291" name="Line 219"/>
              <p:cNvSpPr>
                <a:spLocks noChangeShapeType="1"/>
              </p:cNvSpPr>
              <p:nvPr/>
            </p:nvSpPr>
            <p:spPr bwMode="auto">
              <a:xfrm>
                <a:off x="1862" y="2286"/>
                <a:ext cx="374" cy="1"/>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92" name="Freeform 220"/>
              <p:cNvSpPr>
                <a:spLocks/>
              </p:cNvSpPr>
              <p:nvPr/>
            </p:nvSpPr>
            <p:spPr bwMode="auto">
              <a:xfrm>
                <a:off x="2227" y="2249"/>
                <a:ext cx="67" cy="80"/>
              </a:xfrm>
              <a:custGeom>
                <a:avLst/>
                <a:gdLst>
                  <a:gd name="T0" fmla="*/ 0 w 67"/>
                  <a:gd name="T1" fmla="*/ 80 h 80"/>
                  <a:gd name="T2" fmla="*/ 67 w 67"/>
                  <a:gd name="T3" fmla="*/ 37 h 80"/>
                  <a:gd name="T4" fmla="*/ 0 w 67"/>
                  <a:gd name="T5" fmla="*/ 0 h 80"/>
                  <a:gd name="T6" fmla="*/ 0 w 67"/>
                  <a:gd name="T7" fmla="*/ 80 h 80"/>
                </a:gdLst>
                <a:ahLst/>
                <a:cxnLst>
                  <a:cxn ang="0">
                    <a:pos x="T0" y="T1"/>
                  </a:cxn>
                  <a:cxn ang="0">
                    <a:pos x="T2" y="T3"/>
                  </a:cxn>
                  <a:cxn ang="0">
                    <a:pos x="T4" y="T5"/>
                  </a:cxn>
                  <a:cxn ang="0">
                    <a:pos x="T6" y="T7"/>
                  </a:cxn>
                </a:cxnLst>
                <a:rect l="0" t="0" r="r" b="b"/>
                <a:pathLst>
                  <a:path w="67" h="80">
                    <a:moveTo>
                      <a:pt x="0" y="80"/>
                    </a:moveTo>
                    <a:lnTo>
                      <a:pt x="67" y="37"/>
                    </a:lnTo>
                    <a:lnTo>
                      <a:pt x="0" y="0"/>
                    </a:lnTo>
                    <a:lnTo>
                      <a:pt x="0"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93" name="Text Box 221"/>
            <p:cNvSpPr txBox="1">
              <a:spLocks noChangeArrowheads="1"/>
            </p:cNvSpPr>
            <p:nvPr/>
          </p:nvSpPr>
          <p:spPr bwMode="auto">
            <a:xfrm>
              <a:off x="2160" y="528"/>
              <a:ext cx="2155" cy="36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33" tIns="45717" rIns="91433" bIns="45717">
              <a:spAutoFit/>
            </a:bodyPr>
            <a:lstStyle/>
            <a:p>
              <a:pPr algn="ctr" eaLnBrk="0" hangingPunct="0">
                <a:spcBef>
                  <a:spcPct val="50000"/>
                </a:spcBef>
              </a:pPr>
              <a:r>
                <a:rPr lang="en-US" sz="3200" b="1" dirty="0">
                  <a:solidFill>
                    <a:srgbClr val="0000CC"/>
                  </a:solidFill>
                  <a:latin typeface="Comic Sans MS" pitchFamily="66" charset="0"/>
                  <a:ea typeface="Osaka" charset="-128"/>
                </a:rPr>
                <a:t>Burn </a:t>
              </a:r>
              <a:r>
                <a:rPr lang="en-US" sz="3200" b="1" dirty="0" smtClean="0">
                  <a:solidFill>
                    <a:srgbClr val="0000CC"/>
                  </a:solidFill>
                  <a:latin typeface="Comic Sans MS" pitchFamily="66" charset="0"/>
                  <a:ea typeface="Osaka" charset="-128"/>
                </a:rPr>
                <a:t>Rate Chart</a:t>
              </a:r>
              <a:endParaRPr lang="en-US" sz="3200" b="1" dirty="0">
                <a:solidFill>
                  <a:srgbClr val="0000CC"/>
                </a:solidFill>
                <a:latin typeface="Comic Sans MS" pitchFamily="66" charset="0"/>
                <a:ea typeface="Osaka" charset="-128"/>
              </a:endParaRPr>
            </a:p>
          </p:txBody>
        </p:sp>
      </p:grpSp>
    </p:spTree>
    <p:extLst>
      <p:ext uri="{BB962C8B-B14F-4D97-AF65-F5344CB8AC3E}">
        <p14:creationId xmlns:p14="http://schemas.microsoft.com/office/powerpoint/2010/main" val="2641866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860426" y="533400"/>
            <a:ext cx="7035800" cy="5072063"/>
            <a:chOff x="623" y="528"/>
            <a:chExt cx="4432" cy="3195"/>
          </a:xfrm>
        </p:grpSpPr>
        <p:sp>
          <p:nvSpPr>
            <p:cNvPr id="3075" name="Rectangle 3"/>
            <p:cNvSpPr>
              <a:spLocks noChangeArrowheads="1"/>
            </p:cNvSpPr>
            <p:nvPr/>
          </p:nvSpPr>
          <p:spPr bwMode="auto">
            <a:xfrm>
              <a:off x="911" y="935"/>
              <a:ext cx="4143" cy="2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076" name="Rectangle 4"/>
            <p:cNvSpPr>
              <a:spLocks noChangeArrowheads="1"/>
            </p:cNvSpPr>
            <p:nvPr/>
          </p:nvSpPr>
          <p:spPr bwMode="auto">
            <a:xfrm>
              <a:off x="911" y="935"/>
              <a:ext cx="4143" cy="2426"/>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077" name="Line 5"/>
            <p:cNvSpPr>
              <a:spLocks noChangeShapeType="1"/>
            </p:cNvSpPr>
            <p:nvPr/>
          </p:nvSpPr>
          <p:spPr bwMode="auto">
            <a:xfrm>
              <a:off x="911" y="935"/>
              <a:ext cx="1" cy="24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78" name="Line 6"/>
            <p:cNvSpPr>
              <a:spLocks noChangeShapeType="1"/>
            </p:cNvSpPr>
            <p:nvPr/>
          </p:nvSpPr>
          <p:spPr bwMode="auto">
            <a:xfrm>
              <a:off x="892" y="3361"/>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79" name="Line 7"/>
            <p:cNvSpPr>
              <a:spLocks noChangeShapeType="1"/>
            </p:cNvSpPr>
            <p:nvPr/>
          </p:nvSpPr>
          <p:spPr bwMode="auto">
            <a:xfrm>
              <a:off x="892" y="3017"/>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0" name="Line 8"/>
            <p:cNvSpPr>
              <a:spLocks noChangeShapeType="1"/>
            </p:cNvSpPr>
            <p:nvPr/>
          </p:nvSpPr>
          <p:spPr bwMode="auto">
            <a:xfrm>
              <a:off x="892" y="2667"/>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1" name="Line 9"/>
            <p:cNvSpPr>
              <a:spLocks noChangeShapeType="1"/>
            </p:cNvSpPr>
            <p:nvPr/>
          </p:nvSpPr>
          <p:spPr bwMode="auto">
            <a:xfrm>
              <a:off x="892" y="2323"/>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2" name="Line 10"/>
            <p:cNvSpPr>
              <a:spLocks noChangeShapeType="1"/>
            </p:cNvSpPr>
            <p:nvPr/>
          </p:nvSpPr>
          <p:spPr bwMode="auto">
            <a:xfrm>
              <a:off x="892" y="1973"/>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3" name="Line 11"/>
            <p:cNvSpPr>
              <a:spLocks noChangeShapeType="1"/>
            </p:cNvSpPr>
            <p:nvPr/>
          </p:nvSpPr>
          <p:spPr bwMode="auto">
            <a:xfrm>
              <a:off x="892" y="1629"/>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4" name="Line 12"/>
            <p:cNvSpPr>
              <a:spLocks noChangeShapeType="1"/>
            </p:cNvSpPr>
            <p:nvPr/>
          </p:nvSpPr>
          <p:spPr bwMode="auto">
            <a:xfrm>
              <a:off x="892" y="1279"/>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5" name="Line 13"/>
            <p:cNvSpPr>
              <a:spLocks noChangeShapeType="1"/>
            </p:cNvSpPr>
            <p:nvPr/>
          </p:nvSpPr>
          <p:spPr bwMode="auto">
            <a:xfrm>
              <a:off x="892" y="935"/>
              <a:ext cx="1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6" name="Line 14"/>
            <p:cNvSpPr>
              <a:spLocks noChangeShapeType="1"/>
            </p:cNvSpPr>
            <p:nvPr/>
          </p:nvSpPr>
          <p:spPr bwMode="auto">
            <a:xfrm>
              <a:off x="911" y="3361"/>
              <a:ext cx="414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5"/>
            <p:cNvSpPr>
              <a:spLocks noChangeShapeType="1"/>
            </p:cNvSpPr>
            <p:nvPr/>
          </p:nvSpPr>
          <p:spPr bwMode="auto">
            <a:xfrm flipV="1">
              <a:off x="911"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8" name="Line 16"/>
            <p:cNvSpPr>
              <a:spLocks noChangeShapeType="1"/>
            </p:cNvSpPr>
            <p:nvPr/>
          </p:nvSpPr>
          <p:spPr bwMode="auto">
            <a:xfrm flipV="1">
              <a:off x="1257"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89" name="Line 17"/>
            <p:cNvSpPr>
              <a:spLocks noChangeShapeType="1"/>
            </p:cNvSpPr>
            <p:nvPr/>
          </p:nvSpPr>
          <p:spPr bwMode="auto">
            <a:xfrm flipV="1">
              <a:off x="1603"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0" name="Line 18"/>
            <p:cNvSpPr>
              <a:spLocks noChangeShapeType="1"/>
            </p:cNvSpPr>
            <p:nvPr/>
          </p:nvSpPr>
          <p:spPr bwMode="auto">
            <a:xfrm flipV="1">
              <a:off x="1948"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1" name="Line 19"/>
            <p:cNvSpPr>
              <a:spLocks noChangeShapeType="1"/>
            </p:cNvSpPr>
            <p:nvPr/>
          </p:nvSpPr>
          <p:spPr bwMode="auto">
            <a:xfrm flipV="1">
              <a:off x="2294"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2" name="Line 20"/>
            <p:cNvSpPr>
              <a:spLocks noChangeShapeType="1"/>
            </p:cNvSpPr>
            <p:nvPr/>
          </p:nvSpPr>
          <p:spPr bwMode="auto">
            <a:xfrm flipV="1">
              <a:off x="2640"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3" name="Line 21"/>
            <p:cNvSpPr>
              <a:spLocks noChangeShapeType="1"/>
            </p:cNvSpPr>
            <p:nvPr/>
          </p:nvSpPr>
          <p:spPr bwMode="auto">
            <a:xfrm flipV="1">
              <a:off x="2985"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4" name="Line 22"/>
            <p:cNvSpPr>
              <a:spLocks noChangeShapeType="1"/>
            </p:cNvSpPr>
            <p:nvPr/>
          </p:nvSpPr>
          <p:spPr bwMode="auto">
            <a:xfrm flipV="1">
              <a:off x="3326"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5" name="Line 23"/>
            <p:cNvSpPr>
              <a:spLocks noChangeShapeType="1"/>
            </p:cNvSpPr>
            <p:nvPr/>
          </p:nvSpPr>
          <p:spPr bwMode="auto">
            <a:xfrm flipV="1">
              <a:off x="3672"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6" name="Line 24"/>
            <p:cNvSpPr>
              <a:spLocks noChangeShapeType="1"/>
            </p:cNvSpPr>
            <p:nvPr/>
          </p:nvSpPr>
          <p:spPr bwMode="auto">
            <a:xfrm flipV="1">
              <a:off x="4017"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7" name="Line 25"/>
            <p:cNvSpPr>
              <a:spLocks noChangeShapeType="1"/>
            </p:cNvSpPr>
            <p:nvPr/>
          </p:nvSpPr>
          <p:spPr bwMode="auto">
            <a:xfrm flipV="1">
              <a:off x="4363"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8" name="Line 26"/>
            <p:cNvSpPr>
              <a:spLocks noChangeShapeType="1"/>
            </p:cNvSpPr>
            <p:nvPr/>
          </p:nvSpPr>
          <p:spPr bwMode="auto">
            <a:xfrm flipV="1">
              <a:off x="4709"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99" name="Line 27"/>
            <p:cNvSpPr>
              <a:spLocks noChangeShapeType="1"/>
            </p:cNvSpPr>
            <p:nvPr/>
          </p:nvSpPr>
          <p:spPr bwMode="auto">
            <a:xfrm flipV="1">
              <a:off x="5054" y="3361"/>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0" name="Line 28"/>
            <p:cNvSpPr>
              <a:spLocks noChangeShapeType="1"/>
            </p:cNvSpPr>
            <p:nvPr/>
          </p:nvSpPr>
          <p:spPr bwMode="auto">
            <a:xfrm>
              <a:off x="1084" y="1973"/>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1" name="Line 29"/>
            <p:cNvSpPr>
              <a:spLocks noChangeShapeType="1"/>
            </p:cNvSpPr>
            <p:nvPr/>
          </p:nvSpPr>
          <p:spPr bwMode="auto">
            <a:xfrm>
              <a:off x="1430" y="1973"/>
              <a:ext cx="345"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2" name="Line 30"/>
            <p:cNvSpPr>
              <a:spLocks noChangeShapeType="1"/>
            </p:cNvSpPr>
            <p:nvPr/>
          </p:nvSpPr>
          <p:spPr bwMode="auto">
            <a:xfrm>
              <a:off x="1775" y="1973"/>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3" name="Line 31"/>
            <p:cNvSpPr>
              <a:spLocks noChangeShapeType="1"/>
            </p:cNvSpPr>
            <p:nvPr/>
          </p:nvSpPr>
          <p:spPr bwMode="auto">
            <a:xfrm>
              <a:off x="2121" y="1973"/>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4" name="Line 32"/>
            <p:cNvSpPr>
              <a:spLocks noChangeShapeType="1"/>
            </p:cNvSpPr>
            <p:nvPr/>
          </p:nvSpPr>
          <p:spPr bwMode="auto">
            <a:xfrm>
              <a:off x="2467" y="1973"/>
              <a:ext cx="345"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5" name="Line 33"/>
            <p:cNvSpPr>
              <a:spLocks noChangeShapeType="1"/>
            </p:cNvSpPr>
            <p:nvPr/>
          </p:nvSpPr>
          <p:spPr bwMode="auto">
            <a:xfrm>
              <a:off x="2812" y="1973"/>
              <a:ext cx="341"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6" name="Line 34"/>
            <p:cNvSpPr>
              <a:spLocks noChangeShapeType="1"/>
            </p:cNvSpPr>
            <p:nvPr/>
          </p:nvSpPr>
          <p:spPr bwMode="auto">
            <a:xfrm flipV="1">
              <a:off x="3153" y="1279"/>
              <a:ext cx="346" cy="694"/>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7" name="Line 35"/>
            <p:cNvSpPr>
              <a:spLocks noChangeShapeType="1"/>
            </p:cNvSpPr>
            <p:nvPr/>
          </p:nvSpPr>
          <p:spPr bwMode="auto">
            <a:xfrm>
              <a:off x="3499" y="1279"/>
              <a:ext cx="345"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8" name="Line 36"/>
            <p:cNvSpPr>
              <a:spLocks noChangeShapeType="1"/>
            </p:cNvSpPr>
            <p:nvPr/>
          </p:nvSpPr>
          <p:spPr bwMode="auto">
            <a:xfrm>
              <a:off x="3844" y="1279"/>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09" name="Line 37"/>
            <p:cNvSpPr>
              <a:spLocks noChangeShapeType="1"/>
            </p:cNvSpPr>
            <p:nvPr/>
          </p:nvSpPr>
          <p:spPr bwMode="auto">
            <a:xfrm>
              <a:off x="4190" y="1279"/>
              <a:ext cx="346"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0" name="Line 38"/>
            <p:cNvSpPr>
              <a:spLocks noChangeShapeType="1"/>
            </p:cNvSpPr>
            <p:nvPr/>
          </p:nvSpPr>
          <p:spPr bwMode="auto">
            <a:xfrm>
              <a:off x="4536" y="1279"/>
              <a:ext cx="345" cy="1"/>
            </a:xfrm>
            <a:prstGeom prst="line">
              <a:avLst/>
            </a:prstGeom>
            <a:noFill/>
            <a:ln w="22225">
              <a:solidFill>
                <a:srgbClr val="0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1" name="Line 39"/>
            <p:cNvSpPr>
              <a:spLocks noChangeShapeType="1"/>
            </p:cNvSpPr>
            <p:nvPr/>
          </p:nvSpPr>
          <p:spPr bwMode="auto">
            <a:xfrm flipV="1">
              <a:off x="1084" y="3207"/>
              <a:ext cx="346" cy="86"/>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2" name="Line 40"/>
            <p:cNvSpPr>
              <a:spLocks noChangeShapeType="1"/>
            </p:cNvSpPr>
            <p:nvPr/>
          </p:nvSpPr>
          <p:spPr bwMode="auto">
            <a:xfrm flipV="1">
              <a:off x="1430" y="2863"/>
              <a:ext cx="345" cy="344"/>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3" name="Line 41"/>
            <p:cNvSpPr>
              <a:spLocks noChangeShapeType="1"/>
            </p:cNvSpPr>
            <p:nvPr/>
          </p:nvSpPr>
          <p:spPr bwMode="auto">
            <a:xfrm flipV="1">
              <a:off x="1775" y="2513"/>
              <a:ext cx="346" cy="350"/>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4" name="Line 42"/>
            <p:cNvSpPr>
              <a:spLocks noChangeShapeType="1"/>
            </p:cNvSpPr>
            <p:nvPr/>
          </p:nvSpPr>
          <p:spPr bwMode="auto">
            <a:xfrm flipV="1">
              <a:off x="2121" y="2169"/>
              <a:ext cx="346" cy="344"/>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5" name="Line 43"/>
            <p:cNvSpPr>
              <a:spLocks noChangeShapeType="1"/>
            </p:cNvSpPr>
            <p:nvPr/>
          </p:nvSpPr>
          <p:spPr bwMode="auto">
            <a:xfrm flipV="1">
              <a:off x="2467" y="2003"/>
              <a:ext cx="345" cy="166"/>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6" name="Line 44"/>
            <p:cNvSpPr>
              <a:spLocks noChangeShapeType="1"/>
            </p:cNvSpPr>
            <p:nvPr/>
          </p:nvSpPr>
          <p:spPr bwMode="auto">
            <a:xfrm flipV="1">
              <a:off x="2812" y="1819"/>
              <a:ext cx="341" cy="184"/>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7" name="Line 45"/>
            <p:cNvSpPr>
              <a:spLocks noChangeShapeType="1"/>
            </p:cNvSpPr>
            <p:nvPr/>
          </p:nvSpPr>
          <p:spPr bwMode="auto">
            <a:xfrm flipV="1">
              <a:off x="3153" y="1629"/>
              <a:ext cx="346" cy="190"/>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8" name="Line 46"/>
            <p:cNvSpPr>
              <a:spLocks noChangeShapeType="1"/>
            </p:cNvSpPr>
            <p:nvPr/>
          </p:nvSpPr>
          <p:spPr bwMode="auto">
            <a:xfrm flipV="1">
              <a:off x="3499" y="1420"/>
              <a:ext cx="345" cy="209"/>
            </a:xfrm>
            <a:prstGeom prst="line">
              <a:avLst/>
            </a:prstGeom>
            <a:noFill/>
            <a:ln w="22225">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19" name="Line 47"/>
            <p:cNvSpPr>
              <a:spLocks noChangeShapeType="1"/>
            </p:cNvSpPr>
            <p:nvPr/>
          </p:nvSpPr>
          <p:spPr bwMode="auto">
            <a:xfrm flipV="1">
              <a:off x="1084" y="3017"/>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0" name="Line 48"/>
            <p:cNvSpPr>
              <a:spLocks noChangeShapeType="1"/>
            </p:cNvSpPr>
            <p:nvPr/>
          </p:nvSpPr>
          <p:spPr bwMode="auto">
            <a:xfrm flipV="1">
              <a:off x="1430" y="2839"/>
              <a:ext cx="345" cy="178"/>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1" name="Line 49"/>
            <p:cNvSpPr>
              <a:spLocks noChangeShapeType="1"/>
            </p:cNvSpPr>
            <p:nvPr/>
          </p:nvSpPr>
          <p:spPr bwMode="auto">
            <a:xfrm flipV="1">
              <a:off x="1775" y="2667"/>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2" name="Line 50"/>
            <p:cNvSpPr>
              <a:spLocks noChangeShapeType="1"/>
            </p:cNvSpPr>
            <p:nvPr/>
          </p:nvSpPr>
          <p:spPr bwMode="auto">
            <a:xfrm flipV="1">
              <a:off x="2121" y="2495"/>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3" name="Line 51"/>
            <p:cNvSpPr>
              <a:spLocks noChangeShapeType="1"/>
            </p:cNvSpPr>
            <p:nvPr/>
          </p:nvSpPr>
          <p:spPr bwMode="auto">
            <a:xfrm flipV="1">
              <a:off x="2467" y="2323"/>
              <a:ext cx="345"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4" name="Line 52"/>
            <p:cNvSpPr>
              <a:spLocks noChangeShapeType="1"/>
            </p:cNvSpPr>
            <p:nvPr/>
          </p:nvSpPr>
          <p:spPr bwMode="auto">
            <a:xfrm flipV="1">
              <a:off x="2812" y="2151"/>
              <a:ext cx="341"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5" name="Line 53"/>
            <p:cNvSpPr>
              <a:spLocks noChangeShapeType="1"/>
            </p:cNvSpPr>
            <p:nvPr/>
          </p:nvSpPr>
          <p:spPr bwMode="auto">
            <a:xfrm flipV="1">
              <a:off x="3153" y="1973"/>
              <a:ext cx="346" cy="178"/>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6" name="Line 54"/>
            <p:cNvSpPr>
              <a:spLocks noChangeShapeType="1"/>
            </p:cNvSpPr>
            <p:nvPr/>
          </p:nvSpPr>
          <p:spPr bwMode="auto">
            <a:xfrm flipV="1">
              <a:off x="3499" y="1801"/>
              <a:ext cx="345"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7" name="Line 55"/>
            <p:cNvSpPr>
              <a:spLocks noChangeShapeType="1"/>
            </p:cNvSpPr>
            <p:nvPr/>
          </p:nvSpPr>
          <p:spPr bwMode="auto">
            <a:xfrm flipV="1">
              <a:off x="3844" y="1629"/>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8" name="Line 56"/>
            <p:cNvSpPr>
              <a:spLocks noChangeShapeType="1"/>
            </p:cNvSpPr>
            <p:nvPr/>
          </p:nvSpPr>
          <p:spPr bwMode="auto">
            <a:xfrm flipV="1">
              <a:off x="4190" y="1457"/>
              <a:ext cx="346" cy="172"/>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29" name="Line 57"/>
            <p:cNvSpPr>
              <a:spLocks noChangeShapeType="1"/>
            </p:cNvSpPr>
            <p:nvPr/>
          </p:nvSpPr>
          <p:spPr bwMode="auto">
            <a:xfrm flipV="1">
              <a:off x="4536" y="1279"/>
              <a:ext cx="345" cy="178"/>
            </a:xfrm>
            <a:prstGeom prst="line">
              <a:avLst/>
            </a:prstGeom>
            <a:noFill/>
            <a:ln w="22225">
              <a:solidFill>
                <a:srgbClr val="0033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0" name="Line 58"/>
            <p:cNvSpPr>
              <a:spLocks noChangeShapeType="1"/>
            </p:cNvSpPr>
            <p:nvPr/>
          </p:nvSpPr>
          <p:spPr bwMode="auto">
            <a:xfrm>
              <a:off x="1084"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1" name="Line 59"/>
            <p:cNvSpPr>
              <a:spLocks noChangeShapeType="1"/>
            </p:cNvSpPr>
            <p:nvPr/>
          </p:nvSpPr>
          <p:spPr bwMode="auto">
            <a:xfrm>
              <a:off x="1430" y="1279"/>
              <a:ext cx="345"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2" name="Line 60"/>
            <p:cNvSpPr>
              <a:spLocks noChangeShapeType="1"/>
            </p:cNvSpPr>
            <p:nvPr/>
          </p:nvSpPr>
          <p:spPr bwMode="auto">
            <a:xfrm>
              <a:off x="1775"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3" name="Line 61"/>
            <p:cNvSpPr>
              <a:spLocks noChangeShapeType="1"/>
            </p:cNvSpPr>
            <p:nvPr/>
          </p:nvSpPr>
          <p:spPr bwMode="auto">
            <a:xfrm>
              <a:off x="2121"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4" name="Line 62"/>
            <p:cNvSpPr>
              <a:spLocks noChangeShapeType="1"/>
            </p:cNvSpPr>
            <p:nvPr/>
          </p:nvSpPr>
          <p:spPr bwMode="auto">
            <a:xfrm>
              <a:off x="2467" y="1279"/>
              <a:ext cx="345"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5" name="Line 63"/>
            <p:cNvSpPr>
              <a:spLocks noChangeShapeType="1"/>
            </p:cNvSpPr>
            <p:nvPr/>
          </p:nvSpPr>
          <p:spPr bwMode="auto">
            <a:xfrm>
              <a:off x="2812" y="1279"/>
              <a:ext cx="341"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6" name="Line 64"/>
            <p:cNvSpPr>
              <a:spLocks noChangeShapeType="1"/>
            </p:cNvSpPr>
            <p:nvPr/>
          </p:nvSpPr>
          <p:spPr bwMode="auto">
            <a:xfrm>
              <a:off x="3153"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7" name="Line 65"/>
            <p:cNvSpPr>
              <a:spLocks noChangeShapeType="1"/>
            </p:cNvSpPr>
            <p:nvPr/>
          </p:nvSpPr>
          <p:spPr bwMode="auto">
            <a:xfrm>
              <a:off x="3499" y="1279"/>
              <a:ext cx="345"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8" name="Line 66"/>
            <p:cNvSpPr>
              <a:spLocks noChangeShapeType="1"/>
            </p:cNvSpPr>
            <p:nvPr/>
          </p:nvSpPr>
          <p:spPr bwMode="auto">
            <a:xfrm>
              <a:off x="3844"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39" name="Line 67"/>
            <p:cNvSpPr>
              <a:spLocks noChangeShapeType="1"/>
            </p:cNvSpPr>
            <p:nvPr/>
          </p:nvSpPr>
          <p:spPr bwMode="auto">
            <a:xfrm>
              <a:off x="4190" y="1279"/>
              <a:ext cx="346"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40" name="Line 68"/>
            <p:cNvSpPr>
              <a:spLocks noChangeShapeType="1"/>
            </p:cNvSpPr>
            <p:nvPr/>
          </p:nvSpPr>
          <p:spPr bwMode="auto">
            <a:xfrm>
              <a:off x="4536" y="1279"/>
              <a:ext cx="345" cy="1"/>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41" name="Freeform 69"/>
            <p:cNvSpPr>
              <a:spLocks/>
            </p:cNvSpPr>
            <p:nvPr/>
          </p:nvSpPr>
          <p:spPr bwMode="auto">
            <a:xfrm>
              <a:off x="3835" y="1371"/>
              <a:ext cx="96" cy="73"/>
            </a:xfrm>
            <a:custGeom>
              <a:avLst/>
              <a:gdLst>
                <a:gd name="T0" fmla="*/ 0 w 96"/>
                <a:gd name="T1" fmla="*/ 55 h 73"/>
                <a:gd name="T2" fmla="*/ 91 w 96"/>
                <a:gd name="T3" fmla="*/ 0 h 73"/>
                <a:gd name="T4" fmla="*/ 96 w 96"/>
                <a:gd name="T5" fmla="*/ 18 h 73"/>
                <a:gd name="T6" fmla="*/ 5 w 96"/>
                <a:gd name="T7" fmla="*/ 73 h 73"/>
                <a:gd name="T8" fmla="*/ 0 w 96"/>
                <a:gd name="T9" fmla="*/ 55 h 73"/>
              </a:gdLst>
              <a:ahLst/>
              <a:cxnLst>
                <a:cxn ang="0">
                  <a:pos x="T0" y="T1"/>
                </a:cxn>
                <a:cxn ang="0">
                  <a:pos x="T2" y="T3"/>
                </a:cxn>
                <a:cxn ang="0">
                  <a:pos x="T4" y="T5"/>
                </a:cxn>
                <a:cxn ang="0">
                  <a:pos x="T6" y="T7"/>
                </a:cxn>
                <a:cxn ang="0">
                  <a:pos x="T8" y="T9"/>
                </a:cxn>
              </a:cxnLst>
              <a:rect l="0" t="0" r="r" b="b"/>
              <a:pathLst>
                <a:path w="96" h="73">
                  <a:moveTo>
                    <a:pt x="0" y="55"/>
                  </a:moveTo>
                  <a:lnTo>
                    <a:pt x="91" y="0"/>
                  </a:lnTo>
                  <a:lnTo>
                    <a:pt x="96" y="18"/>
                  </a:lnTo>
                  <a:lnTo>
                    <a:pt x="5" y="73"/>
                  </a:lnTo>
                  <a:lnTo>
                    <a:pt x="0" y="55"/>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2" name="Freeform 70"/>
            <p:cNvSpPr>
              <a:spLocks/>
            </p:cNvSpPr>
            <p:nvPr/>
          </p:nvSpPr>
          <p:spPr bwMode="auto">
            <a:xfrm>
              <a:off x="3979" y="1291"/>
              <a:ext cx="96" cy="74"/>
            </a:xfrm>
            <a:custGeom>
              <a:avLst/>
              <a:gdLst>
                <a:gd name="T0" fmla="*/ 0 w 96"/>
                <a:gd name="T1" fmla="*/ 55 h 74"/>
                <a:gd name="T2" fmla="*/ 91 w 96"/>
                <a:gd name="T3" fmla="*/ 0 h 74"/>
                <a:gd name="T4" fmla="*/ 96 w 96"/>
                <a:gd name="T5" fmla="*/ 18 h 74"/>
                <a:gd name="T6" fmla="*/ 5 w 96"/>
                <a:gd name="T7" fmla="*/ 74 h 74"/>
                <a:gd name="T8" fmla="*/ 0 w 96"/>
                <a:gd name="T9" fmla="*/ 55 h 74"/>
              </a:gdLst>
              <a:ahLst/>
              <a:cxnLst>
                <a:cxn ang="0">
                  <a:pos x="T0" y="T1"/>
                </a:cxn>
                <a:cxn ang="0">
                  <a:pos x="T2" y="T3"/>
                </a:cxn>
                <a:cxn ang="0">
                  <a:pos x="T4" y="T5"/>
                </a:cxn>
                <a:cxn ang="0">
                  <a:pos x="T6" y="T7"/>
                </a:cxn>
                <a:cxn ang="0">
                  <a:pos x="T8" y="T9"/>
                </a:cxn>
              </a:cxnLst>
              <a:rect l="0" t="0" r="r" b="b"/>
              <a:pathLst>
                <a:path w="96" h="74">
                  <a:moveTo>
                    <a:pt x="0" y="55"/>
                  </a:moveTo>
                  <a:lnTo>
                    <a:pt x="91" y="0"/>
                  </a:lnTo>
                  <a:lnTo>
                    <a:pt x="96" y="18"/>
                  </a:lnTo>
                  <a:lnTo>
                    <a:pt x="5" y="74"/>
                  </a:lnTo>
                  <a:lnTo>
                    <a:pt x="0" y="55"/>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3" name="Freeform 71"/>
            <p:cNvSpPr>
              <a:spLocks/>
            </p:cNvSpPr>
            <p:nvPr/>
          </p:nvSpPr>
          <p:spPr bwMode="auto">
            <a:xfrm>
              <a:off x="4123" y="1223"/>
              <a:ext cx="72" cy="56"/>
            </a:xfrm>
            <a:custGeom>
              <a:avLst/>
              <a:gdLst>
                <a:gd name="T0" fmla="*/ 0 w 72"/>
                <a:gd name="T1" fmla="*/ 37 h 56"/>
                <a:gd name="T2" fmla="*/ 67 w 72"/>
                <a:gd name="T3" fmla="*/ 0 h 56"/>
                <a:gd name="T4" fmla="*/ 72 w 72"/>
                <a:gd name="T5" fmla="*/ 19 h 56"/>
                <a:gd name="T6" fmla="*/ 5 w 72"/>
                <a:gd name="T7" fmla="*/ 56 h 56"/>
                <a:gd name="T8" fmla="*/ 0 w 72"/>
                <a:gd name="T9" fmla="*/ 37 h 56"/>
              </a:gdLst>
              <a:ahLst/>
              <a:cxnLst>
                <a:cxn ang="0">
                  <a:pos x="T0" y="T1"/>
                </a:cxn>
                <a:cxn ang="0">
                  <a:pos x="T2" y="T3"/>
                </a:cxn>
                <a:cxn ang="0">
                  <a:pos x="T4" y="T5"/>
                </a:cxn>
                <a:cxn ang="0">
                  <a:pos x="T6" y="T7"/>
                </a:cxn>
                <a:cxn ang="0">
                  <a:pos x="T8" y="T9"/>
                </a:cxn>
              </a:cxnLst>
              <a:rect l="0" t="0" r="r" b="b"/>
              <a:pathLst>
                <a:path w="72" h="56">
                  <a:moveTo>
                    <a:pt x="0" y="37"/>
                  </a:moveTo>
                  <a:lnTo>
                    <a:pt x="67" y="0"/>
                  </a:lnTo>
                  <a:lnTo>
                    <a:pt x="72" y="19"/>
                  </a:lnTo>
                  <a:lnTo>
                    <a:pt x="5" y="56"/>
                  </a:lnTo>
                  <a:lnTo>
                    <a:pt x="0" y="37"/>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4" name="Freeform 72"/>
            <p:cNvSpPr>
              <a:spLocks/>
            </p:cNvSpPr>
            <p:nvPr/>
          </p:nvSpPr>
          <p:spPr bwMode="auto">
            <a:xfrm>
              <a:off x="4180" y="1193"/>
              <a:ext cx="106" cy="49"/>
            </a:xfrm>
            <a:custGeom>
              <a:avLst/>
              <a:gdLst>
                <a:gd name="T0" fmla="*/ 0 w 106"/>
                <a:gd name="T1" fmla="*/ 30 h 49"/>
                <a:gd name="T2" fmla="*/ 101 w 106"/>
                <a:gd name="T3" fmla="*/ 0 h 49"/>
                <a:gd name="T4" fmla="*/ 106 w 106"/>
                <a:gd name="T5" fmla="*/ 18 h 49"/>
                <a:gd name="T6" fmla="*/ 5 w 106"/>
                <a:gd name="T7" fmla="*/ 49 h 49"/>
                <a:gd name="T8" fmla="*/ 0 w 106"/>
                <a:gd name="T9" fmla="*/ 30 h 49"/>
              </a:gdLst>
              <a:ahLst/>
              <a:cxnLst>
                <a:cxn ang="0">
                  <a:pos x="T0" y="T1"/>
                </a:cxn>
                <a:cxn ang="0">
                  <a:pos x="T2" y="T3"/>
                </a:cxn>
                <a:cxn ang="0">
                  <a:pos x="T4" y="T5"/>
                </a:cxn>
                <a:cxn ang="0">
                  <a:pos x="T6" y="T7"/>
                </a:cxn>
                <a:cxn ang="0">
                  <a:pos x="T8" y="T9"/>
                </a:cxn>
              </a:cxnLst>
              <a:rect l="0" t="0" r="r" b="b"/>
              <a:pathLst>
                <a:path w="106" h="49">
                  <a:moveTo>
                    <a:pt x="0" y="30"/>
                  </a:moveTo>
                  <a:lnTo>
                    <a:pt x="101" y="0"/>
                  </a:lnTo>
                  <a:lnTo>
                    <a:pt x="106" y="18"/>
                  </a:lnTo>
                  <a:lnTo>
                    <a:pt x="5" y="49"/>
                  </a:lnTo>
                  <a:lnTo>
                    <a:pt x="0" y="30"/>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5" name="Freeform 73"/>
            <p:cNvSpPr>
              <a:spLocks/>
            </p:cNvSpPr>
            <p:nvPr/>
          </p:nvSpPr>
          <p:spPr bwMode="auto">
            <a:xfrm>
              <a:off x="4339" y="1150"/>
              <a:ext cx="101" cy="49"/>
            </a:xfrm>
            <a:custGeom>
              <a:avLst/>
              <a:gdLst>
                <a:gd name="T0" fmla="*/ 0 w 101"/>
                <a:gd name="T1" fmla="*/ 30 h 49"/>
                <a:gd name="T2" fmla="*/ 96 w 101"/>
                <a:gd name="T3" fmla="*/ 0 h 49"/>
                <a:gd name="T4" fmla="*/ 101 w 101"/>
                <a:gd name="T5" fmla="*/ 18 h 49"/>
                <a:gd name="T6" fmla="*/ 5 w 101"/>
                <a:gd name="T7" fmla="*/ 49 h 49"/>
                <a:gd name="T8" fmla="*/ 0 w 101"/>
                <a:gd name="T9" fmla="*/ 30 h 49"/>
              </a:gdLst>
              <a:ahLst/>
              <a:cxnLst>
                <a:cxn ang="0">
                  <a:pos x="T0" y="T1"/>
                </a:cxn>
                <a:cxn ang="0">
                  <a:pos x="T2" y="T3"/>
                </a:cxn>
                <a:cxn ang="0">
                  <a:pos x="T4" y="T5"/>
                </a:cxn>
                <a:cxn ang="0">
                  <a:pos x="T6" y="T7"/>
                </a:cxn>
                <a:cxn ang="0">
                  <a:pos x="T8" y="T9"/>
                </a:cxn>
              </a:cxnLst>
              <a:rect l="0" t="0" r="r" b="b"/>
              <a:pathLst>
                <a:path w="101" h="49">
                  <a:moveTo>
                    <a:pt x="0" y="30"/>
                  </a:moveTo>
                  <a:lnTo>
                    <a:pt x="96" y="0"/>
                  </a:lnTo>
                  <a:lnTo>
                    <a:pt x="101" y="18"/>
                  </a:lnTo>
                  <a:lnTo>
                    <a:pt x="5" y="49"/>
                  </a:lnTo>
                  <a:lnTo>
                    <a:pt x="0" y="30"/>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6" name="Freeform 74"/>
            <p:cNvSpPr>
              <a:spLocks/>
            </p:cNvSpPr>
            <p:nvPr/>
          </p:nvSpPr>
          <p:spPr bwMode="auto">
            <a:xfrm>
              <a:off x="4493" y="1119"/>
              <a:ext cx="48" cy="31"/>
            </a:xfrm>
            <a:custGeom>
              <a:avLst/>
              <a:gdLst>
                <a:gd name="T0" fmla="*/ 0 w 48"/>
                <a:gd name="T1" fmla="*/ 12 h 31"/>
                <a:gd name="T2" fmla="*/ 43 w 48"/>
                <a:gd name="T3" fmla="*/ 0 h 31"/>
                <a:gd name="T4" fmla="*/ 48 w 48"/>
                <a:gd name="T5" fmla="*/ 18 h 31"/>
                <a:gd name="T6" fmla="*/ 4 w 48"/>
                <a:gd name="T7" fmla="*/ 31 h 31"/>
                <a:gd name="T8" fmla="*/ 0 w 48"/>
                <a:gd name="T9" fmla="*/ 12 h 31"/>
              </a:gdLst>
              <a:ahLst/>
              <a:cxnLst>
                <a:cxn ang="0">
                  <a:pos x="T0" y="T1"/>
                </a:cxn>
                <a:cxn ang="0">
                  <a:pos x="T2" y="T3"/>
                </a:cxn>
                <a:cxn ang="0">
                  <a:pos x="T4" y="T5"/>
                </a:cxn>
                <a:cxn ang="0">
                  <a:pos x="T6" y="T7"/>
                </a:cxn>
                <a:cxn ang="0">
                  <a:pos x="T8" y="T9"/>
                </a:cxn>
              </a:cxnLst>
              <a:rect l="0" t="0" r="r" b="b"/>
              <a:pathLst>
                <a:path w="48" h="31">
                  <a:moveTo>
                    <a:pt x="0" y="12"/>
                  </a:moveTo>
                  <a:lnTo>
                    <a:pt x="43" y="0"/>
                  </a:lnTo>
                  <a:lnTo>
                    <a:pt x="48" y="18"/>
                  </a:lnTo>
                  <a:lnTo>
                    <a:pt x="4" y="31"/>
                  </a:lnTo>
                  <a:lnTo>
                    <a:pt x="0" y="12"/>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7" name="Freeform 75"/>
            <p:cNvSpPr>
              <a:spLocks/>
            </p:cNvSpPr>
            <p:nvPr/>
          </p:nvSpPr>
          <p:spPr bwMode="auto">
            <a:xfrm>
              <a:off x="4526" y="1100"/>
              <a:ext cx="106" cy="37"/>
            </a:xfrm>
            <a:custGeom>
              <a:avLst/>
              <a:gdLst>
                <a:gd name="T0" fmla="*/ 0 w 106"/>
                <a:gd name="T1" fmla="*/ 19 h 37"/>
                <a:gd name="T2" fmla="*/ 101 w 106"/>
                <a:gd name="T3" fmla="*/ 0 h 37"/>
                <a:gd name="T4" fmla="*/ 106 w 106"/>
                <a:gd name="T5" fmla="*/ 19 h 37"/>
                <a:gd name="T6" fmla="*/ 5 w 106"/>
                <a:gd name="T7" fmla="*/ 37 h 37"/>
                <a:gd name="T8" fmla="*/ 0 w 106"/>
                <a:gd name="T9" fmla="*/ 19 h 37"/>
              </a:gdLst>
              <a:ahLst/>
              <a:cxnLst>
                <a:cxn ang="0">
                  <a:pos x="T0" y="T1"/>
                </a:cxn>
                <a:cxn ang="0">
                  <a:pos x="T2" y="T3"/>
                </a:cxn>
                <a:cxn ang="0">
                  <a:pos x="T4" y="T5"/>
                </a:cxn>
                <a:cxn ang="0">
                  <a:pos x="T6" y="T7"/>
                </a:cxn>
                <a:cxn ang="0">
                  <a:pos x="T8" y="T9"/>
                </a:cxn>
              </a:cxnLst>
              <a:rect l="0" t="0" r="r" b="b"/>
              <a:pathLst>
                <a:path w="106" h="37">
                  <a:moveTo>
                    <a:pt x="0" y="19"/>
                  </a:moveTo>
                  <a:lnTo>
                    <a:pt x="101" y="0"/>
                  </a:lnTo>
                  <a:lnTo>
                    <a:pt x="106" y="19"/>
                  </a:lnTo>
                  <a:lnTo>
                    <a:pt x="5" y="37"/>
                  </a:lnTo>
                  <a:lnTo>
                    <a:pt x="0" y="19"/>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8" name="Freeform 76"/>
            <p:cNvSpPr>
              <a:spLocks/>
            </p:cNvSpPr>
            <p:nvPr/>
          </p:nvSpPr>
          <p:spPr bwMode="auto">
            <a:xfrm>
              <a:off x="4685" y="1076"/>
              <a:ext cx="105" cy="37"/>
            </a:xfrm>
            <a:custGeom>
              <a:avLst/>
              <a:gdLst>
                <a:gd name="T0" fmla="*/ 0 w 105"/>
                <a:gd name="T1" fmla="*/ 18 h 37"/>
                <a:gd name="T2" fmla="*/ 100 w 105"/>
                <a:gd name="T3" fmla="*/ 0 h 37"/>
                <a:gd name="T4" fmla="*/ 105 w 105"/>
                <a:gd name="T5" fmla="*/ 18 h 37"/>
                <a:gd name="T6" fmla="*/ 4 w 105"/>
                <a:gd name="T7" fmla="*/ 37 h 37"/>
                <a:gd name="T8" fmla="*/ 0 w 105"/>
                <a:gd name="T9" fmla="*/ 18 h 37"/>
              </a:gdLst>
              <a:ahLst/>
              <a:cxnLst>
                <a:cxn ang="0">
                  <a:pos x="T0" y="T1"/>
                </a:cxn>
                <a:cxn ang="0">
                  <a:pos x="T2" y="T3"/>
                </a:cxn>
                <a:cxn ang="0">
                  <a:pos x="T4" y="T5"/>
                </a:cxn>
                <a:cxn ang="0">
                  <a:pos x="T6" y="T7"/>
                </a:cxn>
                <a:cxn ang="0">
                  <a:pos x="T8" y="T9"/>
                </a:cxn>
              </a:cxnLst>
              <a:rect l="0" t="0" r="r" b="b"/>
              <a:pathLst>
                <a:path w="105" h="37">
                  <a:moveTo>
                    <a:pt x="0" y="18"/>
                  </a:moveTo>
                  <a:lnTo>
                    <a:pt x="100" y="0"/>
                  </a:lnTo>
                  <a:lnTo>
                    <a:pt x="105" y="18"/>
                  </a:lnTo>
                  <a:lnTo>
                    <a:pt x="4" y="37"/>
                  </a:lnTo>
                  <a:lnTo>
                    <a:pt x="0" y="18"/>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49" name="Freeform 77"/>
            <p:cNvSpPr>
              <a:spLocks/>
            </p:cNvSpPr>
            <p:nvPr/>
          </p:nvSpPr>
          <p:spPr bwMode="auto">
            <a:xfrm>
              <a:off x="4843" y="1057"/>
              <a:ext cx="43" cy="25"/>
            </a:xfrm>
            <a:custGeom>
              <a:avLst/>
              <a:gdLst>
                <a:gd name="T0" fmla="*/ 0 w 43"/>
                <a:gd name="T1" fmla="*/ 7 h 25"/>
                <a:gd name="T2" fmla="*/ 38 w 43"/>
                <a:gd name="T3" fmla="*/ 0 h 25"/>
                <a:gd name="T4" fmla="*/ 43 w 43"/>
                <a:gd name="T5" fmla="*/ 19 h 25"/>
                <a:gd name="T6" fmla="*/ 5 w 43"/>
                <a:gd name="T7" fmla="*/ 25 h 25"/>
                <a:gd name="T8" fmla="*/ 0 w 43"/>
                <a:gd name="T9" fmla="*/ 7 h 25"/>
              </a:gdLst>
              <a:ahLst/>
              <a:cxnLst>
                <a:cxn ang="0">
                  <a:pos x="T0" y="T1"/>
                </a:cxn>
                <a:cxn ang="0">
                  <a:pos x="T2" y="T3"/>
                </a:cxn>
                <a:cxn ang="0">
                  <a:pos x="T4" y="T5"/>
                </a:cxn>
                <a:cxn ang="0">
                  <a:pos x="T6" y="T7"/>
                </a:cxn>
                <a:cxn ang="0">
                  <a:pos x="T8" y="T9"/>
                </a:cxn>
              </a:cxnLst>
              <a:rect l="0" t="0" r="r" b="b"/>
              <a:pathLst>
                <a:path w="43" h="25">
                  <a:moveTo>
                    <a:pt x="0" y="7"/>
                  </a:moveTo>
                  <a:lnTo>
                    <a:pt x="38" y="0"/>
                  </a:lnTo>
                  <a:lnTo>
                    <a:pt x="43" y="19"/>
                  </a:lnTo>
                  <a:lnTo>
                    <a:pt x="5" y="25"/>
                  </a:lnTo>
                  <a:lnTo>
                    <a:pt x="0" y="7"/>
                  </a:lnTo>
                  <a:close/>
                </a:path>
              </a:pathLst>
            </a:cu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50" name="Freeform 78"/>
            <p:cNvSpPr>
              <a:spLocks/>
            </p:cNvSpPr>
            <p:nvPr/>
          </p:nvSpPr>
          <p:spPr bwMode="auto">
            <a:xfrm>
              <a:off x="1046" y="1924"/>
              <a:ext cx="77" cy="98"/>
            </a:xfrm>
            <a:custGeom>
              <a:avLst/>
              <a:gdLst>
                <a:gd name="T0" fmla="*/ 38 w 77"/>
                <a:gd name="T1" fmla="*/ 0 h 98"/>
                <a:gd name="T2" fmla="*/ 77 w 77"/>
                <a:gd name="T3" fmla="*/ 49 h 98"/>
                <a:gd name="T4" fmla="*/ 38 w 77"/>
                <a:gd name="T5" fmla="*/ 98 h 98"/>
                <a:gd name="T6" fmla="*/ 0 w 77"/>
                <a:gd name="T7" fmla="*/ 49 h 98"/>
                <a:gd name="T8" fmla="*/ 38 w 77"/>
                <a:gd name="T9" fmla="*/ 0 h 98"/>
              </a:gdLst>
              <a:ahLst/>
              <a:cxnLst>
                <a:cxn ang="0">
                  <a:pos x="T0" y="T1"/>
                </a:cxn>
                <a:cxn ang="0">
                  <a:pos x="T2" y="T3"/>
                </a:cxn>
                <a:cxn ang="0">
                  <a:pos x="T4" y="T5"/>
                </a:cxn>
                <a:cxn ang="0">
                  <a:pos x="T6" y="T7"/>
                </a:cxn>
                <a:cxn ang="0">
                  <a:pos x="T8" y="T9"/>
                </a:cxn>
              </a:cxnLst>
              <a:rect l="0" t="0" r="r" b="b"/>
              <a:pathLst>
                <a:path w="77" h="98">
                  <a:moveTo>
                    <a:pt x="38" y="0"/>
                  </a:moveTo>
                  <a:lnTo>
                    <a:pt x="77"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1" name="Freeform 79"/>
            <p:cNvSpPr>
              <a:spLocks/>
            </p:cNvSpPr>
            <p:nvPr/>
          </p:nvSpPr>
          <p:spPr bwMode="auto">
            <a:xfrm>
              <a:off x="1391" y="1924"/>
              <a:ext cx="77" cy="98"/>
            </a:xfrm>
            <a:custGeom>
              <a:avLst/>
              <a:gdLst>
                <a:gd name="T0" fmla="*/ 39 w 77"/>
                <a:gd name="T1" fmla="*/ 0 h 98"/>
                <a:gd name="T2" fmla="*/ 77 w 77"/>
                <a:gd name="T3" fmla="*/ 49 h 98"/>
                <a:gd name="T4" fmla="*/ 39 w 77"/>
                <a:gd name="T5" fmla="*/ 98 h 98"/>
                <a:gd name="T6" fmla="*/ 0 w 77"/>
                <a:gd name="T7" fmla="*/ 49 h 98"/>
                <a:gd name="T8" fmla="*/ 39 w 77"/>
                <a:gd name="T9" fmla="*/ 0 h 98"/>
              </a:gdLst>
              <a:ahLst/>
              <a:cxnLst>
                <a:cxn ang="0">
                  <a:pos x="T0" y="T1"/>
                </a:cxn>
                <a:cxn ang="0">
                  <a:pos x="T2" y="T3"/>
                </a:cxn>
                <a:cxn ang="0">
                  <a:pos x="T4" y="T5"/>
                </a:cxn>
                <a:cxn ang="0">
                  <a:pos x="T6" y="T7"/>
                </a:cxn>
                <a:cxn ang="0">
                  <a:pos x="T8" y="T9"/>
                </a:cxn>
              </a:cxnLst>
              <a:rect l="0" t="0" r="r" b="b"/>
              <a:pathLst>
                <a:path w="77" h="98">
                  <a:moveTo>
                    <a:pt x="39" y="0"/>
                  </a:moveTo>
                  <a:lnTo>
                    <a:pt x="77" y="49"/>
                  </a:lnTo>
                  <a:lnTo>
                    <a:pt x="39" y="98"/>
                  </a:lnTo>
                  <a:lnTo>
                    <a:pt x="0" y="49"/>
                  </a:lnTo>
                  <a:lnTo>
                    <a:pt x="39"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2" name="Freeform 80"/>
            <p:cNvSpPr>
              <a:spLocks/>
            </p:cNvSpPr>
            <p:nvPr/>
          </p:nvSpPr>
          <p:spPr bwMode="auto">
            <a:xfrm>
              <a:off x="1737" y="1924"/>
              <a:ext cx="77" cy="98"/>
            </a:xfrm>
            <a:custGeom>
              <a:avLst/>
              <a:gdLst>
                <a:gd name="T0" fmla="*/ 38 w 77"/>
                <a:gd name="T1" fmla="*/ 0 h 98"/>
                <a:gd name="T2" fmla="*/ 77 w 77"/>
                <a:gd name="T3" fmla="*/ 49 h 98"/>
                <a:gd name="T4" fmla="*/ 38 w 77"/>
                <a:gd name="T5" fmla="*/ 98 h 98"/>
                <a:gd name="T6" fmla="*/ 0 w 77"/>
                <a:gd name="T7" fmla="*/ 49 h 98"/>
                <a:gd name="T8" fmla="*/ 38 w 77"/>
                <a:gd name="T9" fmla="*/ 0 h 98"/>
              </a:gdLst>
              <a:ahLst/>
              <a:cxnLst>
                <a:cxn ang="0">
                  <a:pos x="T0" y="T1"/>
                </a:cxn>
                <a:cxn ang="0">
                  <a:pos x="T2" y="T3"/>
                </a:cxn>
                <a:cxn ang="0">
                  <a:pos x="T4" y="T5"/>
                </a:cxn>
                <a:cxn ang="0">
                  <a:pos x="T6" y="T7"/>
                </a:cxn>
                <a:cxn ang="0">
                  <a:pos x="T8" y="T9"/>
                </a:cxn>
              </a:cxnLst>
              <a:rect l="0" t="0" r="r" b="b"/>
              <a:pathLst>
                <a:path w="77" h="98">
                  <a:moveTo>
                    <a:pt x="38" y="0"/>
                  </a:moveTo>
                  <a:lnTo>
                    <a:pt x="77"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3" name="Freeform 81"/>
            <p:cNvSpPr>
              <a:spLocks/>
            </p:cNvSpPr>
            <p:nvPr/>
          </p:nvSpPr>
          <p:spPr bwMode="auto">
            <a:xfrm>
              <a:off x="2083" y="1924"/>
              <a:ext cx="76" cy="98"/>
            </a:xfrm>
            <a:custGeom>
              <a:avLst/>
              <a:gdLst>
                <a:gd name="T0" fmla="*/ 38 w 76"/>
                <a:gd name="T1" fmla="*/ 0 h 98"/>
                <a:gd name="T2" fmla="*/ 76 w 76"/>
                <a:gd name="T3" fmla="*/ 49 h 98"/>
                <a:gd name="T4" fmla="*/ 38 w 76"/>
                <a:gd name="T5" fmla="*/ 98 h 98"/>
                <a:gd name="T6" fmla="*/ 0 w 76"/>
                <a:gd name="T7" fmla="*/ 49 h 98"/>
                <a:gd name="T8" fmla="*/ 38 w 76"/>
                <a:gd name="T9" fmla="*/ 0 h 98"/>
              </a:gdLst>
              <a:ahLst/>
              <a:cxnLst>
                <a:cxn ang="0">
                  <a:pos x="T0" y="T1"/>
                </a:cxn>
                <a:cxn ang="0">
                  <a:pos x="T2" y="T3"/>
                </a:cxn>
                <a:cxn ang="0">
                  <a:pos x="T4" y="T5"/>
                </a:cxn>
                <a:cxn ang="0">
                  <a:pos x="T6" y="T7"/>
                </a:cxn>
                <a:cxn ang="0">
                  <a:pos x="T8" y="T9"/>
                </a:cxn>
              </a:cxnLst>
              <a:rect l="0" t="0" r="r" b="b"/>
              <a:pathLst>
                <a:path w="76" h="98">
                  <a:moveTo>
                    <a:pt x="38" y="0"/>
                  </a:moveTo>
                  <a:lnTo>
                    <a:pt x="76"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4" name="Freeform 82"/>
            <p:cNvSpPr>
              <a:spLocks/>
            </p:cNvSpPr>
            <p:nvPr/>
          </p:nvSpPr>
          <p:spPr bwMode="auto">
            <a:xfrm>
              <a:off x="2428" y="1924"/>
              <a:ext cx="77" cy="98"/>
            </a:xfrm>
            <a:custGeom>
              <a:avLst/>
              <a:gdLst>
                <a:gd name="T0" fmla="*/ 39 w 77"/>
                <a:gd name="T1" fmla="*/ 0 h 98"/>
                <a:gd name="T2" fmla="*/ 77 w 77"/>
                <a:gd name="T3" fmla="*/ 49 h 98"/>
                <a:gd name="T4" fmla="*/ 39 w 77"/>
                <a:gd name="T5" fmla="*/ 98 h 98"/>
                <a:gd name="T6" fmla="*/ 0 w 77"/>
                <a:gd name="T7" fmla="*/ 49 h 98"/>
                <a:gd name="T8" fmla="*/ 39 w 77"/>
                <a:gd name="T9" fmla="*/ 0 h 98"/>
              </a:gdLst>
              <a:ahLst/>
              <a:cxnLst>
                <a:cxn ang="0">
                  <a:pos x="T0" y="T1"/>
                </a:cxn>
                <a:cxn ang="0">
                  <a:pos x="T2" y="T3"/>
                </a:cxn>
                <a:cxn ang="0">
                  <a:pos x="T4" y="T5"/>
                </a:cxn>
                <a:cxn ang="0">
                  <a:pos x="T6" y="T7"/>
                </a:cxn>
                <a:cxn ang="0">
                  <a:pos x="T8" y="T9"/>
                </a:cxn>
              </a:cxnLst>
              <a:rect l="0" t="0" r="r" b="b"/>
              <a:pathLst>
                <a:path w="77" h="98">
                  <a:moveTo>
                    <a:pt x="39" y="0"/>
                  </a:moveTo>
                  <a:lnTo>
                    <a:pt x="77" y="49"/>
                  </a:lnTo>
                  <a:lnTo>
                    <a:pt x="39" y="98"/>
                  </a:lnTo>
                  <a:lnTo>
                    <a:pt x="0" y="49"/>
                  </a:lnTo>
                  <a:lnTo>
                    <a:pt x="39"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5" name="Freeform 83"/>
            <p:cNvSpPr>
              <a:spLocks/>
            </p:cNvSpPr>
            <p:nvPr/>
          </p:nvSpPr>
          <p:spPr bwMode="auto">
            <a:xfrm>
              <a:off x="2774" y="1924"/>
              <a:ext cx="77" cy="98"/>
            </a:xfrm>
            <a:custGeom>
              <a:avLst/>
              <a:gdLst>
                <a:gd name="T0" fmla="*/ 38 w 77"/>
                <a:gd name="T1" fmla="*/ 0 h 98"/>
                <a:gd name="T2" fmla="*/ 77 w 77"/>
                <a:gd name="T3" fmla="*/ 49 h 98"/>
                <a:gd name="T4" fmla="*/ 38 w 77"/>
                <a:gd name="T5" fmla="*/ 98 h 98"/>
                <a:gd name="T6" fmla="*/ 0 w 77"/>
                <a:gd name="T7" fmla="*/ 49 h 98"/>
                <a:gd name="T8" fmla="*/ 38 w 77"/>
                <a:gd name="T9" fmla="*/ 0 h 98"/>
              </a:gdLst>
              <a:ahLst/>
              <a:cxnLst>
                <a:cxn ang="0">
                  <a:pos x="T0" y="T1"/>
                </a:cxn>
                <a:cxn ang="0">
                  <a:pos x="T2" y="T3"/>
                </a:cxn>
                <a:cxn ang="0">
                  <a:pos x="T4" y="T5"/>
                </a:cxn>
                <a:cxn ang="0">
                  <a:pos x="T6" y="T7"/>
                </a:cxn>
                <a:cxn ang="0">
                  <a:pos x="T8" y="T9"/>
                </a:cxn>
              </a:cxnLst>
              <a:rect l="0" t="0" r="r" b="b"/>
              <a:pathLst>
                <a:path w="77" h="98">
                  <a:moveTo>
                    <a:pt x="38" y="0"/>
                  </a:moveTo>
                  <a:lnTo>
                    <a:pt x="77"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6" name="Freeform 84"/>
            <p:cNvSpPr>
              <a:spLocks/>
            </p:cNvSpPr>
            <p:nvPr/>
          </p:nvSpPr>
          <p:spPr bwMode="auto">
            <a:xfrm>
              <a:off x="3115" y="1924"/>
              <a:ext cx="77" cy="98"/>
            </a:xfrm>
            <a:custGeom>
              <a:avLst/>
              <a:gdLst>
                <a:gd name="T0" fmla="*/ 38 w 77"/>
                <a:gd name="T1" fmla="*/ 0 h 98"/>
                <a:gd name="T2" fmla="*/ 77 w 77"/>
                <a:gd name="T3" fmla="*/ 49 h 98"/>
                <a:gd name="T4" fmla="*/ 38 w 77"/>
                <a:gd name="T5" fmla="*/ 98 h 98"/>
                <a:gd name="T6" fmla="*/ 0 w 77"/>
                <a:gd name="T7" fmla="*/ 49 h 98"/>
                <a:gd name="T8" fmla="*/ 38 w 77"/>
                <a:gd name="T9" fmla="*/ 0 h 98"/>
              </a:gdLst>
              <a:ahLst/>
              <a:cxnLst>
                <a:cxn ang="0">
                  <a:pos x="T0" y="T1"/>
                </a:cxn>
                <a:cxn ang="0">
                  <a:pos x="T2" y="T3"/>
                </a:cxn>
                <a:cxn ang="0">
                  <a:pos x="T4" y="T5"/>
                </a:cxn>
                <a:cxn ang="0">
                  <a:pos x="T6" y="T7"/>
                </a:cxn>
                <a:cxn ang="0">
                  <a:pos x="T8" y="T9"/>
                </a:cxn>
              </a:cxnLst>
              <a:rect l="0" t="0" r="r" b="b"/>
              <a:pathLst>
                <a:path w="77" h="98">
                  <a:moveTo>
                    <a:pt x="38" y="0"/>
                  </a:moveTo>
                  <a:lnTo>
                    <a:pt x="77" y="49"/>
                  </a:lnTo>
                  <a:lnTo>
                    <a:pt x="38" y="98"/>
                  </a:lnTo>
                  <a:lnTo>
                    <a:pt x="0" y="49"/>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7" name="Freeform 85"/>
            <p:cNvSpPr>
              <a:spLocks/>
            </p:cNvSpPr>
            <p:nvPr/>
          </p:nvSpPr>
          <p:spPr bwMode="auto">
            <a:xfrm>
              <a:off x="3460" y="1229"/>
              <a:ext cx="77" cy="99"/>
            </a:xfrm>
            <a:custGeom>
              <a:avLst/>
              <a:gdLst>
                <a:gd name="T0" fmla="*/ 39 w 77"/>
                <a:gd name="T1" fmla="*/ 0 h 99"/>
                <a:gd name="T2" fmla="*/ 77 w 77"/>
                <a:gd name="T3" fmla="*/ 50 h 99"/>
                <a:gd name="T4" fmla="*/ 39 w 77"/>
                <a:gd name="T5" fmla="*/ 99 h 99"/>
                <a:gd name="T6" fmla="*/ 0 w 77"/>
                <a:gd name="T7" fmla="*/ 50 h 99"/>
                <a:gd name="T8" fmla="*/ 39 w 77"/>
                <a:gd name="T9" fmla="*/ 0 h 99"/>
              </a:gdLst>
              <a:ahLst/>
              <a:cxnLst>
                <a:cxn ang="0">
                  <a:pos x="T0" y="T1"/>
                </a:cxn>
                <a:cxn ang="0">
                  <a:pos x="T2" y="T3"/>
                </a:cxn>
                <a:cxn ang="0">
                  <a:pos x="T4" y="T5"/>
                </a:cxn>
                <a:cxn ang="0">
                  <a:pos x="T6" y="T7"/>
                </a:cxn>
                <a:cxn ang="0">
                  <a:pos x="T8" y="T9"/>
                </a:cxn>
              </a:cxnLst>
              <a:rect l="0" t="0" r="r" b="b"/>
              <a:pathLst>
                <a:path w="77" h="99">
                  <a:moveTo>
                    <a:pt x="39" y="0"/>
                  </a:moveTo>
                  <a:lnTo>
                    <a:pt x="77" y="50"/>
                  </a:lnTo>
                  <a:lnTo>
                    <a:pt x="39" y="99"/>
                  </a:lnTo>
                  <a:lnTo>
                    <a:pt x="0" y="50"/>
                  </a:lnTo>
                  <a:lnTo>
                    <a:pt x="39"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8" name="Freeform 86"/>
            <p:cNvSpPr>
              <a:spLocks/>
            </p:cNvSpPr>
            <p:nvPr/>
          </p:nvSpPr>
          <p:spPr bwMode="auto">
            <a:xfrm>
              <a:off x="3806" y="1229"/>
              <a:ext cx="77" cy="99"/>
            </a:xfrm>
            <a:custGeom>
              <a:avLst/>
              <a:gdLst>
                <a:gd name="T0" fmla="*/ 38 w 77"/>
                <a:gd name="T1" fmla="*/ 0 h 99"/>
                <a:gd name="T2" fmla="*/ 77 w 77"/>
                <a:gd name="T3" fmla="*/ 50 h 99"/>
                <a:gd name="T4" fmla="*/ 38 w 77"/>
                <a:gd name="T5" fmla="*/ 99 h 99"/>
                <a:gd name="T6" fmla="*/ 0 w 77"/>
                <a:gd name="T7" fmla="*/ 50 h 99"/>
                <a:gd name="T8" fmla="*/ 38 w 77"/>
                <a:gd name="T9" fmla="*/ 0 h 99"/>
              </a:gdLst>
              <a:ahLst/>
              <a:cxnLst>
                <a:cxn ang="0">
                  <a:pos x="T0" y="T1"/>
                </a:cxn>
                <a:cxn ang="0">
                  <a:pos x="T2" y="T3"/>
                </a:cxn>
                <a:cxn ang="0">
                  <a:pos x="T4" y="T5"/>
                </a:cxn>
                <a:cxn ang="0">
                  <a:pos x="T6" y="T7"/>
                </a:cxn>
                <a:cxn ang="0">
                  <a:pos x="T8" y="T9"/>
                </a:cxn>
              </a:cxnLst>
              <a:rect l="0" t="0" r="r" b="b"/>
              <a:pathLst>
                <a:path w="77" h="99">
                  <a:moveTo>
                    <a:pt x="38" y="0"/>
                  </a:moveTo>
                  <a:lnTo>
                    <a:pt x="77" y="50"/>
                  </a:lnTo>
                  <a:lnTo>
                    <a:pt x="38" y="99"/>
                  </a:lnTo>
                  <a:lnTo>
                    <a:pt x="0" y="50"/>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59" name="Freeform 87"/>
            <p:cNvSpPr>
              <a:spLocks/>
            </p:cNvSpPr>
            <p:nvPr/>
          </p:nvSpPr>
          <p:spPr bwMode="auto">
            <a:xfrm>
              <a:off x="4152" y="1229"/>
              <a:ext cx="77" cy="99"/>
            </a:xfrm>
            <a:custGeom>
              <a:avLst/>
              <a:gdLst>
                <a:gd name="T0" fmla="*/ 38 w 77"/>
                <a:gd name="T1" fmla="*/ 0 h 99"/>
                <a:gd name="T2" fmla="*/ 77 w 77"/>
                <a:gd name="T3" fmla="*/ 50 h 99"/>
                <a:gd name="T4" fmla="*/ 38 w 77"/>
                <a:gd name="T5" fmla="*/ 99 h 99"/>
                <a:gd name="T6" fmla="*/ 0 w 77"/>
                <a:gd name="T7" fmla="*/ 50 h 99"/>
                <a:gd name="T8" fmla="*/ 38 w 77"/>
                <a:gd name="T9" fmla="*/ 0 h 99"/>
              </a:gdLst>
              <a:ahLst/>
              <a:cxnLst>
                <a:cxn ang="0">
                  <a:pos x="T0" y="T1"/>
                </a:cxn>
                <a:cxn ang="0">
                  <a:pos x="T2" y="T3"/>
                </a:cxn>
                <a:cxn ang="0">
                  <a:pos x="T4" y="T5"/>
                </a:cxn>
                <a:cxn ang="0">
                  <a:pos x="T6" y="T7"/>
                </a:cxn>
                <a:cxn ang="0">
                  <a:pos x="T8" y="T9"/>
                </a:cxn>
              </a:cxnLst>
              <a:rect l="0" t="0" r="r" b="b"/>
              <a:pathLst>
                <a:path w="77" h="99">
                  <a:moveTo>
                    <a:pt x="38" y="0"/>
                  </a:moveTo>
                  <a:lnTo>
                    <a:pt x="77" y="50"/>
                  </a:lnTo>
                  <a:lnTo>
                    <a:pt x="38" y="99"/>
                  </a:lnTo>
                  <a:lnTo>
                    <a:pt x="0" y="50"/>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60" name="Freeform 88"/>
            <p:cNvSpPr>
              <a:spLocks/>
            </p:cNvSpPr>
            <p:nvPr/>
          </p:nvSpPr>
          <p:spPr bwMode="auto">
            <a:xfrm>
              <a:off x="4497" y="1229"/>
              <a:ext cx="77" cy="99"/>
            </a:xfrm>
            <a:custGeom>
              <a:avLst/>
              <a:gdLst>
                <a:gd name="T0" fmla="*/ 39 w 77"/>
                <a:gd name="T1" fmla="*/ 0 h 99"/>
                <a:gd name="T2" fmla="*/ 77 w 77"/>
                <a:gd name="T3" fmla="*/ 50 h 99"/>
                <a:gd name="T4" fmla="*/ 39 w 77"/>
                <a:gd name="T5" fmla="*/ 99 h 99"/>
                <a:gd name="T6" fmla="*/ 0 w 77"/>
                <a:gd name="T7" fmla="*/ 50 h 99"/>
                <a:gd name="T8" fmla="*/ 39 w 77"/>
                <a:gd name="T9" fmla="*/ 0 h 99"/>
              </a:gdLst>
              <a:ahLst/>
              <a:cxnLst>
                <a:cxn ang="0">
                  <a:pos x="T0" y="T1"/>
                </a:cxn>
                <a:cxn ang="0">
                  <a:pos x="T2" y="T3"/>
                </a:cxn>
                <a:cxn ang="0">
                  <a:pos x="T4" y="T5"/>
                </a:cxn>
                <a:cxn ang="0">
                  <a:pos x="T6" y="T7"/>
                </a:cxn>
                <a:cxn ang="0">
                  <a:pos x="T8" y="T9"/>
                </a:cxn>
              </a:cxnLst>
              <a:rect l="0" t="0" r="r" b="b"/>
              <a:pathLst>
                <a:path w="77" h="99">
                  <a:moveTo>
                    <a:pt x="39" y="0"/>
                  </a:moveTo>
                  <a:lnTo>
                    <a:pt x="77" y="50"/>
                  </a:lnTo>
                  <a:lnTo>
                    <a:pt x="39" y="99"/>
                  </a:lnTo>
                  <a:lnTo>
                    <a:pt x="0" y="50"/>
                  </a:lnTo>
                  <a:lnTo>
                    <a:pt x="39"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61" name="Freeform 89"/>
            <p:cNvSpPr>
              <a:spLocks/>
            </p:cNvSpPr>
            <p:nvPr/>
          </p:nvSpPr>
          <p:spPr bwMode="auto">
            <a:xfrm>
              <a:off x="4843" y="1229"/>
              <a:ext cx="77" cy="99"/>
            </a:xfrm>
            <a:custGeom>
              <a:avLst/>
              <a:gdLst>
                <a:gd name="T0" fmla="*/ 38 w 77"/>
                <a:gd name="T1" fmla="*/ 0 h 99"/>
                <a:gd name="T2" fmla="*/ 77 w 77"/>
                <a:gd name="T3" fmla="*/ 50 h 99"/>
                <a:gd name="T4" fmla="*/ 38 w 77"/>
                <a:gd name="T5" fmla="*/ 99 h 99"/>
                <a:gd name="T6" fmla="*/ 0 w 77"/>
                <a:gd name="T7" fmla="*/ 50 h 99"/>
                <a:gd name="T8" fmla="*/ 38 w 77"/>
                <a:gd name="T9" fmla="*/ 0 h 99"/>
              </a:gdLst>
              <a:ahLst/>
              <a:cxnLst>
                <a:cxn ang="0">
                  <a:pos x="T0" y="T1"/>
                </a:cxn>
                <a:cxn ang="0">
                  <a:pos x="T2" y="T3"/>
                </a:cxn>
                <a:cxn ang="0">
                  <a:pos x="T4" y="T5"/>
                </a:cxn>
                <a:cxn ang="0">
                  <a:pos x="T6" y="T7"/>
                </a:cxn>
                <a:cxn ang="0">
                  <a:pos x="T8" y="T9"/>
                </a:cxn>
              </a:cxnLst>
              <a:rect l="0" t="0" r="r" b="b"/>
              <a:pathLst>
                <a:path w="77" h="99">
                  <a:moveTo>
                    <a:pt x="38" y="0"/>
                  </a:moveTo>
                  <a:lnTo>
                    <a:pt x="77" y="50"/>
                  </a:lnTo>
                  <a:lnTo>
                    <a:pt x="38" y="99"/>
                  </a:lnTo>
                  <a:lnTo>
                    <a:pt x="0" y="50"/>
                  </a:lnTo>
                  <a:lnTo>
                    <a:pt x="38" y="0"/>
                  </a:lnTo>
                  <a:close/>
                </a:path>
              </a:pathLst>
            </a:custGeom>
            <a:solidFill>
              <a:srgbClr val="000080"/>
            </a:solidFill>
            <a:ln w="7938">
              <a:solidFill>
                <a:srgbClr val="000080"/>
              </a:solidFill>
              <a:prstDash val="solid"/>
              <a:round/>
              <a:headEnd/>
              <a:tailEnd/>
            </a:ln>
          </p:spPr>
          <p:txBody>
            <a:bodyPr/>
            <a:lstStyle/>
            <a:p>
              <a:endParaRPr lang="en-US" dirty="0"/>
            </a:p>
          </p:txBody>
        </p:sp>
        <p:sp>
          <p:nvSpPr>
            <p:cNvPr id="3162" name="Rectangle 90"/>
            <p:cNvSpPr>
              <a:spLocks noChangeArrowheads="1"/>
            </p:cNvSpPr>
            <p:nvPr/>
          </p:nvSpPr>
          <p:spPr bwMode="auto">
            <a:xfrm>
              <a:off x="1046" y="3244"/>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3" name="Rectangle 91"/>
            <p:cNvSpPr>
              <a:spLocks noChangeArrowheads="1"/>
            </p:cNvSpPr>
            <p:nvPr/>
          </p:nvSpPr>
          <p:spPr bwMode="auto">
            <a:xfrm>
              <a:off x="1391" y="3158"/>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4" name="Rectangle 92"/>
            <p:cNvSpPr>
              <a:spLocks noChangeArrowheads="1"/>
            </p:cNvSpPr>
            <p:nvPr/>
          </p:nvSpPr>
          <p:spPr bwMode="auto">
            <a:xfrm>
              <a:off x="1737" y="2814"/>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5" name="Rectangle 93"/>
            <p:cNvSpPr>
              <a:spLocks noChangeArrowheads="1"/>
            </p:cNvSpPr>
            <p:nvPr/>
          </p:nvSpPr>
          <p:spPr bwMode="auto">
            <a:xfrm>
              <a:off x="2083" y="2464"/>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6" name="Rectangle 94"/>
            <p:cNvSpPr>
              <a:spLocks noChangeArrowheads="1"/>
            </p:cNvSpPr>
            <p:nvPr/>
          </p:nvSpPr>
          <p:spPr bwMode="auto">
            <a:xfrm>
              <a:off x="2428" y="2120"/>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7" name="Rectangle 95"/>
            <p:cNvSpPr>
              <a:spLocks noChangeArrowheads="1"/>
            </p:cNvSpPr>
            <p:nvPr/>
          </p:nvSpPr>
          <p:spPr bwMode="auto">
            <a:xfrm>
              <a:off x="2774" y="1954"/>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8" name="Rectangle 96"/>
            <p:cNvSpPr>
              <a:spLocks noChangeArrowheads="1"/>
            </p:cNvSpPr>
            <p:nvPr/>
          </p:nvSpPr>
          <p:spPr bwMode="auto">
            <a:xfrm>
              <a:off x="3115" y="1770"/>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69" name="Rectangle 97"/>
            <p:cNvSpPr>
              <a:spLocks noChangeArrowheads="1"/>
            </p:cNvSpPr>
            <p:nvPr/>
          </p:nvSpPr>
          <p:spPr bwMode="auto">
            <a:xfrm>
              <a:off x="3460" y="1580"/>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70" name="Rectangle 98"/>
            <p:cNvSpPr>
              <a:spLocks noChangeArrowheads="1"/>
            </p:cNvSpPr>
            <p:nvPr/>
          </p:nvSpPr>
          <p:spPr bwMode="auto">
            <a:xfrm>
              <a:off x="3806" y="1371"/>
              <a:ext cx="72" cy="92"/>
            </a:xfrm>
            <a:prstGeom prst="rect">
              <a:avLst/>
            </a:prstGeom>
            <a:solidFill>
              <a:srgbClr val="FF00FF"/>
            </a:solidFill>
            <a:ln w="7938">
              <a:solidFill>
                <a:srgbClr val="FF00FF"/>
              </a:solidFill>
              <a:miter lim="800000"/>
              <a:headEnd/>
              <a:tailEnd/>
            </a:ln>
          </p:spPr>
          <p:txBody>
            <a:bodyPr/>
            <a:lstStyle/>
            <a:p>
              <a:endParaRPr lang="en-US" dirty="0"/>
            </a:p>
          </p:txBody>
        </p:sp>
        <p:sp>
          <p:nvSpPr>
            <p:cNvPr id="3171" name="Freeform 99"/>
            <p:cNvSpPr>
              <a:spLocks/>
            </p:cNvSpPr>
            <p:nvPr/>
          </p:nvSpPr>
          <p:spPr bwMode="auto">
            <a:xfrm>
              <a:off x="1046" y="3140"/>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2" name="Freeform 100"/>
            <p:cNvSpPr>
              <a:spLocks/>
            </p:cNvSpPr>
            <p:nvPr/>
          </p:nvSpPr>
          <p:spPr bwMode="auto">
            <a:xfrm>
              <a:off x="1391" y="2968"/>
              <a:ext cx="77" cy="98"/>
            </a:xfrm>
            <a:custGeom>
              <a:avLst/>
              <a:gdLst>
                <a:gd name="T0" fmla="*/ 39 w 77"/>
                <a:gd name="T1" fmla="*/ 0 h 98"/>
                <a:gd name="T2" fmla="*/ 77 w 77"/>
                <a:gd name="T3" fmla="*/ 98 h 98"/>
                <a:gd name="T4" fmla="*/ 0 w 77"/>
                <a:gd name="T5" fmla="*/ 98 h 98"/>
                <a:gd name="T6" fmla="*/ 39 w 77"/>
                <a:gd name="T7" fmla="*/ 0 h 98"/>
              </a:gdLst>
              <a:ahLst/>
              <a:cxnLst>
                <a:cxn ang="0">
                  <a:pos x="T0" y="T1"/>
                </a:cxn>
                <a:cxn ang="0">
                  <a:pos x="T2" y="T3"/>
                </a:cxn>
                <a:cxn ang="0">
                  <a:pos x="T4" y="T5"/>
                </a:cxn>
                <a:cxn ang="0">
                  <a:pos x="T6" y="T7"/>
                </a:cxn>
              </a:cxnLst>
              <a:rect l="0" t="0" r="r" b="b"/>
              <a:pathLst>
                <a:path w="77" h="98">
                  <a:moveTo>
                    <a:pt x="39" y="0"/>
                  </a:moveTo>
                  <a:lnTo>
                    <a:pt x="77" y="98"/>
                  </a:lnTo>
                  <a:lnTo>
                    <a:pt x="0" y="98"/>
                  </a:lnTo>
                  <a:lnTo>
                    <a:pt x="39"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3" name="Freeform 101"/>
            <p:cNvSpPr>
              <a:spLocks/>
            </p:cNvSpPr>
            <p:nvPr/>
          </p:nvSpPr>
          <p:spPr bwMode="auto">
            <a:xfrm>
              <a:off x="1737" y="2790"/>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4" name="Freeform 102"/>
            <p:cNvSpPr>
              <a:spLocks/>
            </p:cNvSpPr>
            <p:nvPr/>
          </p:nvSpPr>
          <p:spPr bwMode="auto">
            <a:xfrm>
              <a:off x="2083" y="2618"/>
              <a:ext cx="76" cy="98"/>
            </a:xfrm>
            <a:custGeom>
              <a:avLst/>
              <a:gdLst>
                <a:gd name="T0" fmla="*/ 38 w 76"/>
                <a:gd name="T1" fmla="*/ 0 h 98"/>
                <a:gd name="T2" fmla="*/ 76 w 76"/>
                <a:gd name="T3" fmla="*/ 98 h 98"/>
                <a:gd name="T4" fmla="*/ 0 w 76"/>
                <a:gd name="T5" fmla="*/ 98 h 98"/>
                <a:gd name="T6" fmla="*/ 38 w 76"/>
                <a:gd name="T7" fmla="*/ 0 h 98"/>
              </a:gdLst>
              <a:ahLst/>
              <a:cxnLst>
                <a:cxn ang="0">
                  <a:pos x="T0" y="T1"/>
                </a:cxn>
                <a:cxn ang="0">
                  <a:pos x="T2" y="T3"/>
                </a:cxn>
                <a:cxn ang="0">
                  <a:pos x="T4" y="T5"/>
                </a:cxn>
                <a:cxn ang="0">
                  <a:pos x="T6" y="T7"/>
                </a:cxn>
              </a:cxnLst>
              <a:rect l="0" t="0" r="r" b="b"/>
              <a:pathLst>
                <a:path w="76" h="98">
                  <a:moveTo>
                    <a:pt x="38" y="0"/>
                  </a:moveTo>
                  <a:lnTo>
                    <a:pt x="76"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5" name="Freeform 103"/>
            <p:cNvSpPr>
              <a:spLocks/>
            </p:cNvSpPr>
            <p:nvPr/>
          </p:nvSpPr>
          <p:spPr bwMode="auto">
            <a:xfrm>
              <a:off x="2428" y="2446"/>
              <a:ext cx="77" cy="98"/>
            </a:xfrm>
            <a:custGeom>
              <a:avLst/>
              <a:gdLst>
                <a:gd name="T0" fmla="*/ 39 w 77"/>
                <a:gd name="T1" fmla="*/ 0 h 98"/>
                <a:gd name="T2" fmla="*/ 77 w 77"/>
                <a:gd name="T3" fmla="*/ 98 h 98"/>
                <a:gd name="T4" fmla="*/ 0 w 77"/>
                <a:gd name="T5" fmla="*/ 98 h 98"/>
                <a:gd name="T6" fmla="*/ 39 w 77"/>
                <a:gd name="T7" fmla="*/ 0 h 98"/>
              </a:gdLst>
              <a:ahLst/>
              <a:cxnLst>
                <a:cxn ang="0">
                  <a:pos x="T0" y="T1"/>
                </a:cxn>
                <a:cxn ang="0">
                  <a:pos x="T2" y="T3"/>
                </a:cxn>
                <a:cxn ang="0">
                  <a:pos x="T4" y="T5"/>
                </a:cxn>
                <a:cxn ang="0">
                  <a:pos x="T6" y="T7"/>
                </a:cxn>
              </a:cxnLst>
              <a:rect l="0" t="0" r="r" b="b"/>
              <a:pathLst>
                <a:path w="77" h="98">
                  <a:moveTo>
                    <a:pt x="39" y="0"/>
                  </a:moveTo>
                  <a:lnTo>
                    <a:pt x="77" y="98"/>
                  </a:lnTo>
                  <a:lnTo>
                    <a:pt x="0" y="98"/>
                  </a:lnTo>
                  <a:lnTo>
                    <a:pt x="39"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6" name="Freeform 104"/>
            <p:cNvSpPr>
              <a:spLocks/>
            </p:cNvSpPr>
            <p:nvPr/>
          </p:nvSpPr>
          <p:spPr bwMode="auto">
            <a:xfrm>
              <a:off x="2774" y="2274"/>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7" name="Freeform 105"/>
            <p:cNvSpPr>
              <a:spLocks/>
            </p:cNvSpPr>
            <p:nvPr/>
          </p:nvSpPr>
          <p:spPr bwMode="auto">
            <a:xfrm>
              <a:off x="3115" y="2102"/>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8" name="Freeform 106"/>
            <p:cNvSpPr>
              <a:spLocks/>
            </p:cNvSpPr>
            <p:nvPr/>
          </p:nvSpPr>
          <p:spPr bwMode="auto">
            <a:xfrm>
              <a:off x="3460" y="1924"/>
              <a:ext cx="77" cy="98"/>
            </a:xfrm>
            <a:custGeom>
              <a:avLst/>
              <a:gdLst>
                <a:gd name="T0" fmla="*/ 39 w 77"/>
                <a:gd name="T1" fmla="*/ 0 h 98"/>
                <a:gd name="T2" fmla="*/ 77 w 77"/>
                <a:gd name="T3" fmla="*/ 98 h 98"/>
                <a:gd name="T4" fmla="*/ 0 w 77"/>
                <a:gd name="T5" fmla="*/ 98 h 98"/>
                <a:gd name="T6" fmla="*/ 39 w 77"/>
                <a:gd name="T7" fmla="*/ 0 h 98"/>
              </a:gdLst>
              <a:ahLst/>
              <a:cxnLst>
                <a:cxn ang="0">
                  <a:pos x="T0" y="T1"/>
                </a:cxn>
                <a:cxn ang="0">
                  <a:pos x="T2" y="T3"/>
                </a:cxn>
                <a:cxn ang="0">
                  <a:pos x="T4" y="T5"/>
                </a:cxn>
                <a:cxn ang="0">
                  <a:pos x="T6" y="T7"/>
                </a:cxn>
              </a:cxnLst>
              <a:rect l="0" t="0" r="r" b="b"/>
              <a:pathLst>
                <a:path w="77" h="98">
                  <a:moveTo>
                    <a:pt x="39" y="0"/>
                  </a:moveTo>
                  <a:lnTo>
                    <a:pt x="77" y="98"/>
                  </a:lnTo>
                  <a:lnTo>
                    <a:pt x="0" y="98"/>
                  </a:lnTo>
                  <a:lnTo>
                    <a:pt x="39"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79" name="Freeform 107"/>
            <p:cNvSpPr>
              <a:spLocks/>
            </p:cNvSpPr>
            <p:nvPr/>
          </p:nvSpPr>
          <p:spPr bwMode="auto">
            <a:xfrm>
              <a:off x="3806" y="1752"/>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80" name="Freeform 108"/>
            <p:cNvSpPr>
              <a:spLocks/>
            </p:cNvSpPr>
            <p:nvPr/>
          </p:nvSpPr>
          <p:spPr bwMode="auto">
            <a:xfrm>
              <a:off x="4152" y="1580"/>
              <a:ext cx="77" cy="98"/>
            </a:xfrm>
            <a:custGeom>
              <a:avLst/>
              <a:gdLst>
                <a:gd name="T0" fmla="*/ 38 w 77"/>
                <a:gd name="T1" fmla="*/ 0 h 98"/>
                <a:gd name="T2" fmla="*/ 77 w 77"/>
                <a:gd name="T3" fmla="*/ 98 h 98"/>
                <a:gd name="T4" fmla="*/ 0 w 77"/>
                <a:gd name="T5" fmla="*/ 98 h 98"/>
                <a:gd name="T6" fmla="*/ 38 w 77"/>
                <a:gd name="T7" fmla="*/ 0 h 98"/>
              </a:gdLst>
              <a:ahLst/>
              <a:cxnLst>
                <a:cxn ang="0">
                  <a:pos x="T0" y="T1"/>
                </a:cxn>
                <a:cxn ang="0">
                  <a:pos x="T2" y="T3"/>
                </a:cxn>
                <a:cxn ang="0">
                  <a:pos x="T4" y="T5"/>
                </a:cxn>
                <a:cxn ang="0">
                  <a:pos x="T6" y="T7"/>
                </a:cxn>
              </a:cxnLst>
              <a:rect l="0" t="0" r="r" b="b"/>
              <a:pathLst>
                <a:path w="77" h="98">
                  <a:moveTo>
                    <a:pt x="38" y="0"/>
                  </a:moveTo>
                  <a:lnTo>
                    <a:pt x="77" y="98"/>
                  </a:lnTo>
                  <a:lnTo>
                    <a:pt x="0" y="98"/>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81" name="Freeform 109"/>
            <p:cNvSpPr>
              <a:spLocks/>
            </p:cNvSpPr>
            <p:nvPr/>
          </p:nvSpPr>
          <p:spPr bwMode="auto">
            <a:xfrm>
              <a:off x="4497" y="1408"/>
              <a:ext cx="77" cy="98"/>
            </a:xfrm>
            <a:custGeom>
              <a:avLst/>
              <a:gdLst>
                <a:gd name="T0" fmla="*/ 39 w 77"/>
                <a:gd name="T1" fmla="*/ 0 h 98"/>
                <a:gd name="T2" fmla="*/ 77 w 77"/>
                <a:gd name="T3" fmla="*/ 98 h 98"/>
                <a:gd name="T4" fmla="*/ 0 w 77"/>
                <a:gd name="T5" fmla="*/ 98 h 98"/>
                <a:gd name="T6" fmla="*/ 39 w 77"/>
                <a:gd name="T7" fmla="*/ 0 h 98"/>
              </a:gdLst>
              <a:ahLst/>
              <a:cxnLst>
                <a:cxn ang="0">
                  <a:pos x="T0" y="T1"/>
                </a:cxn>
                <a:cxn ang="0">
                  <a:pos x="T2" y="T3"/>
                </a:cxn>
                <a:cxn ang="0">
                  <a:pos x="T4" y="T5"/>
                </a:cxn>
                <a:cxn ang="0">
                  <a:pos x="T6" y="T7"/>
                </a:cxn>
              </a:cxnLst>
              <a:rect l="0" t="0" r="r" b="b"/>
              <a:pathLst>
                <a:path w="77" h="98">
                  <a:moveTo>
                    <a:pt x="39" y="0"/>
                  </a:moveTo>
                  <a:lnTo>
                    <a:pt x="77" y="98"/>
                  </a:lnTo>
                  <a:lnTo>
                    <a:pt x="0" y="98"/>
                  </a:lnTo>
                  <a:lnTo>
                    <a:pt x="39"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82" name="Freeform 110"/>
            <p:cNvSpPr>
              <a:spLocks/>
            </p:cNvSpPr>
            <p:nvPr/>
          </p:nvSpPr>
          <p:spPr bwMode="auto">
            <a:xfrm>
              <a:off x="4843" y="1229"/>
              <a:ext cx="77" cy="99"/>
            </a:xfrm>
            <a:custGeom>
              <a:avLst/>
              <a:gdLst>
                <a:gd name="T0" fmla="*/ 38 w 77"/>
                <a:gd name="T1" fmla="*/ 0 h 99"/>
                <a:gd name="T2" fmla="*/ 77 w 77"/>
                <a:gd name="T3" fmla="*/ 99 h 99"/>
                <a:gd name="T4" fmla="*/ 0 w 77"/>
                <a:gd name="T5" fmla="*/ 99 h 99"/>
                <a:gd name="T6" fmla="*/ 38 w 77"/>
                <a:gd name="T7" fmla="*/ 0 h 99"/>
              </a:gdLst>
              <a:ahLst/>
              <a:cxnLst>
                <a:cxn ang="0">
                  <a:pos x="T0" y="T1"/>
                </a:cxn>
                <a:cxn ang="0">
                  <a:pos x="T2" y="T3"/>
                </a:cxn>
                <a:cxn ang="0">
                  <a:pos x="T4" y="T5"/>
                </a:cxn>
                <a:cxn ang="0">
                  <a:pos x="T6" y="T7"/>
                </a:cxn>
              </a:cxnLst>
              <a:rect l="0" t="0" r="r" b="b"/>
              <a:pathLst>
                <a:path w="77" h="99">
                  <a:moveTo>
                    <a:pt x="38" y="0"/>
                  </a:moveTo>
                  <a:lnTo>
                    <a:pt x="77" y="99"/>
                  </a:lnTo>
                  <a:lnTo>
                    <a:pt x="0" y="99"/>
                  </a:lnTo>
                  <a:lnTo>
                    <a:pt x="38" y="0"/>
                  </a:lnTo>
                  <a:close/>
                </a:path>
              </a:pathLst>
            </a:custGeom>
            <a:solidFill>
              <a:srgbClr val="FFFF00"/>
            </a:solidFill>
            <a:ln w="7938">
              <a:solidFill>
                <a:srgbClr val="003300"/>
              </a:solidFill>
              <a:prstDash val="solid"/>
              <a:round/>
              <a:headEnd/>
              <a:tailEnd/>
            </a:ln>
          </p:spPr>
          <p:txBody>
            <a:bodyPr/>
            <a:lstStyle/>
            <a:p>
              <a:endParaRPr lang="en-US" dirty="0"/>
            </a:p>
          </p:txBody>
        </p:sp>
        <p:sp>
          <p:nvSpPr>
            <p:cNvPr id="3183" name="Oval 111"/>
            <p:cNvSpPr>
              <a:spLocks noChangeArrowheads="1"/>
            </p:cNvSpPr>
            <p:nvPr/>
          </p:nvSpPr>
          <p:spPr bwMode="auto">
            <a:xfrm>
              <a:off x="1046"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4" name="Oval 112"/>
            <p:cNvSpPr>
              <a:spLocks noChangeArrowheads="1"/>
            </p:cNvSpPr>
            <p:nvPr/>
          </p:nvSpPr>
          <p:spPr bwMode="auto">
            <a:xfrm>
              <a:off x="1391"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5" name="Oval 113"/>
            <p:cNvSpPr>
              <a:spLocks noChangeArrowheads="1"/>
            </p:cNvSpPr>
            <p:nvPr/>
          </p:nvSpPr>
          <p:spPr bwMode="auto">
            <a:xfrm>
              <a:off x="1737"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6" name="Oval 114"/>
            <p:cNvSpPr>
              <a:spLocks noChangeArrowheads="1"/>
            </p:cNvSpPr>
            <p:nvPr/>
          </p:nvSpPr>
          <p:spPr bwMode="auto">
            <a:xfrm>
              <a:off x="2083"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7" name="Oval 115"/>
            <p:cNvSpPr>
              <a:spLocks noChangeArrowheads="1"/>
            </p:cNvSpPr>
            <p:nvPr/>
          </p:nvSpPr>
          <p:spPr bwMode="auto">
            <a:xfrm>
              <a:off x="2428"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8" name="Oval 116"/>
            <p:cNvSpPr>
              <a:spLocks noChangeArrowheads="1"/>
            </p:cNvSpPr>
            <p:nvPr/>
          </p:nvSpPr>
          <p:spPr bwMode="auto">
            <a:xfrm>
              <a:off x="2774"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89" name="Oval 117"/>
            <p:cNvSpPr>
              <a:spLocks noChangeArrowheads="1"/>
            </p:cNvSpPr>
            <p:nvPr/>
          </p:nvSpPr>
          <p:spPr bwMode="auto">
            <a:xfrm>
              <a:off x="3115"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0" name="Oval 118"/>
            <p:cNvSpPr>
              <a:spLocks noChangeArrowheads="1"/>
            </p:cNvSpPr>
            <p:nvPr/>
          </p:nvSpPr>
          <p:spPr bwMode="auto">
            <a:xfrm>
              <a:off x="3460"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1" name="Oval 119"/>
            <p:cNvSpPr>
              <a:spLocks noChangeArrowheads="1"/>
            </p:cNvSpPr>
            <p:nvPr/>
          </p:nvSpPr>
          <p:spPr bwMode="auto">
            <a:xfrm>
              <a:off x="3806"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2" name="Oval 120"/>
            <p:cNvSpPr>
              <a:spLocks noChangeArrowheads="1"/>
            </p:cNvSpPr>
            <p:nvPr/>
          </p:nvSpPr>
          <p:spPr bwMode="auto">
            <a:xfrm>
              <a:off x="4152"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3" name="Oval 121"/>
            <p:cNvSpPr>
              <a:spLocks noChangeArrowheads="1"/>
            </p:cNvSpPr>
            <p:nvPr/>
          </p:nvSpPr>
          <p:spPr bwMode="auto">
            <a:xfrm>
              <a:off x="4497"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4" name="Oval 122"/>
            <p:cNvSpPr>
              <a:spLocks noChangeArrowheads="1"/>
            </p:cNvSpPr>
            <p:nvPr/>
          </p:nvSpPr>
          <p:spPr bwMode="auto">
            <a:xfrm>
              <a:off x="4843" y="1229"/>
              <a:ext cx="72" cy="93"/>
            </a:xfrm>
            <a:prstGeom prst="ellipse">
              <a:avLst/>
            </a:prstGeom>
            <a:noFill/>
            <a:ln w="7938">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195" name="Rectangle 123"/>
            <p:cNvSpPr>
              <a:spLocks noChangeArrowheads="1"/>
            </p:cNvSpPr>
            <p:nvPr/>
          </p:nvSpPr>
          <p:spPr bwMode="auto">
            <a:xfrm>
              <a:off x="3801" y="1377"/>
              <a:ext cx="91"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196" name="Line 124"/>
            <p:cNvSpPr>
              <a:spLocks noChangeShapeType="1"/>
            </p:cNvSpPr>
            <p:nvPr/>
          </p:nvSpPr>
          <p:spPr bwMode="auto">
            <a:xfrm flipH="1" flipV="1">
              <a:off x="3806" y="1383"/>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97" name="Line 125"/>
            <p:cNvSpPr>
              <a:spLocks noChangeShapeType="1"/>
            </p:cNvSpPr>
            <p:nvPr/>
          </p:nvSpPr>
          <p:spPr bwMode="auto">
            <a:xfrm>
              <a:off x="3844" y="1432"/>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98" name="Line 126"/>
            <p:cNvSpPr>
              <a:spLocks noChangeShapeType="1"/>
            </p:cNvSpPr>
            <p:nvPr/>
          </p:nvSpPr>
          <p:spPr bwMode="auto">
            <a:xfrm flipH="1">
              <a:off x="3806" y="1432"/>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199" name="Line 127"/>
            <p:cNvSpPr>
              <a:spLocks noChangeShapeType="1"/>
            </p:cNvSpPr>
            <p:nvPr/>
          </p:nvSpPr>
          <p:spPr bwMode="auto">
            <a:xfrm flipV="1">
              <a:off x="3844" y="1383"/>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0" name="Line 128"/>
            <p:cNvSpPr>
              <a:spLocks noChangeShapeType="1"/>
            </p:cNvSpPr>
            <p:nvPr/>
          </p:nvSpPr>
          <p:spPr bwMode="auto">
            <a:xfrm flipV="1">
              <a:off x="3844" y="1383"/>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1" name="Line 129"/>
            <p:cNvSpPr>
              <a:spLocks noChangeShapeType="1"/>
            </p:cNvSpPr>
            <p:nvPr/>
          </p:nvSpPr>
          <p:spPr bwMode="auto">
            <a:xfrm>
              <a:off x="3844" y="1432"/>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2" name="Rectangle 130"/>
            <p:cNvSpPr>
              <a:spLocks noChangeArrowheads="1"/>
            </p:cNvSpPr>
            <p:nvPr/>
          </p:nvSpPr>
          <p:spPr bwMode="auto">
            <a:xfrm>
              <a:off x="4147" y="1174"/>
              <a:ext cx="91"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203" name="Line 131"/>
            <p:cNvSpPr>
              <a:spLocks noChangeShapeType="1"/>
            </p:cNvSpPr>
            <p:nvPr/>
          </p:nvSpPr>
          <p:spPr bwMode="auto">
            <a:xfrm flipH="1" flipV="1">
              <a:off x="4152" y="1180"/>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4" name="Line 132"/>
            <p:cNvSpPr>
              <a:spLocks noChangeShapeType="1"/>
            </p:cNvSpPr>
            <p:nvPr/>
          </p:nvSpPr>
          <p:spPr bwMode="auto">
            <a:xfrm>
              <a:off x="4190" y="1229"/>
              <a:ext cx="39"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5" name="Line 133"/>
            <p:cNvSpPr>
              <a:spLocks noChangeShapeType="1"/>
            </p:cNvSpPr>
            <p:nvPr/>
          </p:nvSpPr>
          <p:spPr bwMode="auto">
            <a:xfrm flipH="1">
              <a:off x="4152" y="1229"/>
              <a:ext cx="38"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6" name="Line 134"/>
            <p:cNvSpPr>
              <a:spLocks noChangeShapeType="1"/>
            </p:cNvSpPr>
            <p:nvPr/>
          </p:nvSpPr>
          <p:spPr bwMode="auto">
            <a:xfrm flipV="1">
              <a:off x="4190" y="1180"/>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7" name="Line 135"/>
            <p:cNvSpPr>
              <a:spLocks noChangeShapeType="1"/>
            </p:cNvSpPr>
            <p:nvPr/>
          </p:nvSpPr>
          <p:spPr bwMode="auto">
            <a:xfrm flipV="1">
              <a:off x="4190" y="1180"/>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8" name="Line 136"/>
            <p:cNvSpPr>
              <a:spLocks noChangeShapeType="1"/>
            </p:cNvSpPr>
            <p:nvPr/>
          </p:nvSpPr>
          <p:spPr bwMode="auto">
            <a:xfrm>
              <a:off x="4190" y="1229"/>
              <a:ext cx="1"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09" name="Rectangle 137"/>
            <p:cNvSpPr>
              <a:spLocks noChangeArrowheads="1"/>
            </p:cNvSpPr>
            <p:nvPr/>
          </p:nvSpPr>
          <p:spPr bwMode="auto">
            <a:xfrm>
              <a:off x="4493" y="1070"/>
              <a:ext cx="9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210" name="Line 138"/>
            <p:cNvSpPr>
              <a:spLocks noChangeShapeType="1"/>
            </p:cNvSpPr>
            <p:nvPr/>
          </p:nvSpPr>
          <p:spPr bwMode="auto">
            <a:xfrm flipH="1" flipV="1">
              <a:off x="4497" y="1076"/>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1" name="Line 139"/>
            <p:cNvSpPr>
              <a:spLocks noChangeShapeType="1"/>
            </p:cNvSpPr>
            <p:nvPr/>
          </p:nvSpPr>
          <p:spPr bwMode="auto">
            <a:xfrm>
              <a:off x="4536" y="1125"/>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2" name="Line 140"/>
            <p:cNvSpPr>
              <a:spLocks noChangeShapeType="1"/>
            </p:cNvSpPr>
            <p:nvPr/>
          </p:nvSpPr>
          <p:spPr bwMode="auto">
            <a:xfrm flipH="1">
              <a:off x="4497" y="1125"/>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3" name="Line 141"/>
            <p:cNvSpPr>
              <a:spLocks noChangeShapeType="1"/>
            </p:cNvSpPr>
            <p:nvPr/>
          </p:nvSpPr>
          <p:spPr bwMode="auto">
            <a:xfrm flipV="1">
              <a:off x="4536" y="1076"/>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4" name="Line 142"/>
            <p:cNvSpPr>
              <a:spLocks noChangeShapeType="1"/>
            </p:cNvSpPr>
            <p:nvPr/>
          </p:nvSpPr>
          <p:spPr bwMode="auto">
            <a:xfrm flipV="1">
              <a:off x="4536" y="1076"/>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5" name="Line 143"/>
            <p:cNvSpPr>
              <a:spLocks noChangeShapeType="1"/>
            </p:cNvSpPr>
            <p:nvPr/>
          </p:nvSpPr>
          <p:spPr bwMode="auto">
            <a:xfrm>
              <a:off x="4536" y="1125"/>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6" name="Rectangle 144"/>
            <p:cNvSpPr>
              <a:spLocks noChangeArrowheads="1"/>
            </p:cNvSpPr>
            <p:nvPr/>
          </p:nvSpPr>
          <p:spPr bwMode="auto">
            <a:xfrm>
              <a:off x="4838" y="1008"/>
              <a:ext cx="91"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217" name="Line 145"/>
            <p:cNvSpPr>
              <a:spLocks noChangeShapeType="1"/>
            </p:cNvSpPr>
            <p:nvPr/>
          </p:nvSpPr>
          <p:spPr bwMode="auto">
            <a:xfrm flipH="1" flipV="1">
              <a:off x="4843" y="1014"/>
              <a:ext cx="38"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8" name="Line 146"/>
            <p:cNvSpPr>
              <a:spLocks noChangeShapeType="1"/>
            </p:cNvSpPr>
            <p:nvPr/>
          </p:nvSpPr>
          <p:spPr bwMode="auto">
            <a:xfrm>
              <a:off x="4881" y="1064"/>
              <a:ext cx="39"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19" name="Line 147"/>
            <p:cNvSpPr>
              <a:spLocks noChangeShapeType="1"/>
            </p:cNvSpPr>
            <p:nvPr/>
          </p:nvSpPr>
          <p:spPr bwMode="auto">
            <a:xfrm flipH="1">
              <a:off x="4843" y="1064"/>
              <a:ext cx="38"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20" name="Line 148"/>
            <p:cNvSpPr>
              <a:spLocks noChangeShapeType="1"/>
            </p:cNvSpPr>
            <p:nvPr/>
          </p:nvSpPr>
          <p:spPr bwMode="auto">
            <a:xfrm flipV="1">
              <a:off x="4881" y="1014"/>
              <a:ext cx="39"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21" name="Line 149"/>
            <p:cNvSpPr>
              <a:spLocks noChangeShapeType="1"/>
            </p:cNvSpPr>
            <p:nvPr/>
          </p:nvSpPr>
          <p:spPr bwMode="auto">
            <a:xfrm flipV="1">
              <a:off x="4881" y="1014"/>
              <a:ext cx="1" cy="50"/>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22" name="Line 150"/>
            <p:cNvSpPr>
              <a:spLocks noChangeShapeType="1"/>
            </p:cNvSpPr>
            <p:nvPr/>
          </p:nvSpPr>
          <p:spPr bwMode="auto">
            <a:xfrm>
              <a:off x="4881" y="1064"/>
              <a:ext cx="1" cy="49"/>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23" name="Rectangle 151"/>
            <p:cNvSpPr>
              <a:spLocks noChangeArrowheads="1"/>
            </p:cNvSpPr>
            <p:nvPr/>
          </p:nvSpPr>
          <p:spPr bwMode="auto">
            <a:xfrm>
              <a:off x="758" y="3312"/>
              <a:ext cx="48"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a:t>
              </a:r>
              <a:endParaRPr lang="en-US" sz="1400" dirty="0">
                <a:latin typeface="Lucida Sans Unicode" pitchFamily="34" charset="0"/>
              </a:endParaRPr>
            </a:p>
          </p:txBody>
        </p:sp>
        <p:sp>
          <p:nvSpPr>
            <p:cNvPr id="3224" name="Rectangle 152"/>
            <p:cNvSpPr>
              <a:spLocks noChangeArrowheads="1"/>
            </p:cNvSpPr>
            <p:nvPr/>
          </p:nvSpPr>
          <p:spPr bwMode="auto">
            <a:xfrm>
              <a:off x="657" y="2968"/>
              <a:ext cx="221"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50,000</a:t>
              </a:r>
              <a:endParaRPr lang="en-US" sz="1400" dirty="0">
                <a:latin typeface="Lucida Sans Unicode" pitchFamily="34" charset="0"/>
              </a:endParaRPr>
            </a:p>
          </p:txBody>
        </p:sp>
        <p:sp>
          <p:nvSpPr>
            <p:cNvPr id="3225" name="Rectangle 153"/>
            <p:cNvSpPr>
              <a:spLocks noChangeArrowheads="1"/>
            </p:cNvSpPr>
            <p:nvPr/>
          </p:nvSpPr>
          <p:spPr bwMode="auto">
            <a:xfrm>
              <a:off x="623" y="2618"/>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100,000</a:t>
              </a:r>
              <a:endParaRPr lang="en-US" sz="1400" dirty="0">
                <a:latin typeface="Lucida Sans Unicode" pitchFamily="34" charset="0"/>
              </a:endParaRPr>
            </a:p>
          </p:txBody>
        </p:sp>
        <p:sp>
          <p:nvSpPr>
            <p:cNvPr id="3226" name="Rectangle 154"/>
            <p:cNvSpPr>
              <a:spLocks noChangeArrowheads="1"/>
            </p:cNvSpPr>
            <p:nvPr/>
          </p:nvSpPr>
          <p:spPr bwMode="auto">
            <a:xfrm>
              <a:off x="623" y="2274"/>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150,000</a:t>
              </a:r>
              <a:endParaRPr lang="en-US" sz="1400" dirty="0">
                <a:latin typeface="Lucida Sans Unicode" pitchFamily="34" charset="0"/>
              </a:endParaRPr>
            </a:p>
          </p:txBody>
        </p:sp>
        <p:sp>
          <p:nvSpPr>
            <p:cNvPr id="3227" name="Rectangle 155"/>
            <p:cNvSpPr>
              <a:spLocks noChangeArrowheads="1"/>
            </p:cNvSpPr>
            <p:nvPr/>
          </p:nvSpPr>
          <p:spPr bwMode="auto">
            <a:xfrm>
              <a:off x="623" y="1924"/>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200,000</a:t>
              </a:r>
              <a:endParaRPr lang="en-US" sz="1400" dirty="0">
                <a:latin typeface="Lucida Sans Unicode" pitchFamily="34" charset="0"/>
              </a:endParaRPr>
            </a:p>
          </p:txBody>
        </p:sp>
        <p:sp>
          <p:nvSpPr>
            <p:cNvPr id="3228" name="Rectangle 156"/>
            <p:cNvSpPr>
              <a:spLocks noChangeArrowheads="1"/>
            </p:cNvSpPr>
            <p:nvPr/>
          </p:nvSpPr>
          <p:spPr bwMode="auto">
            <a:xfrm>
              <a:off x="623" y="1580"/>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250,000</a:t>
              </a:r>
              <a:endParaRPr lang="en-US" sz="1400" dirty="0">
                <a:latin typeface="Lucida Sans Unicode" pitchFamily="34" charset="0"/>
              </a:endParaRPr>
            </a:p>
          </p:txBody>
        </p:sp>
        <p:sp>
          <p:nvSpPr>
            <p:cNvPr id="3229" name="Rectangle 157"/>
            <p:cNvSpPr>
              <a:spLocks noChangeArrowheads="1"/>
            </p:cNvSpPr>
            <p:nvPr/>
          </p:nvSpPr>
          <p:spPr bwMode="auto">
            <a:xfrm>
              <a:off x="623" y="1229"/>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300,000</a:t>
              </a:r>
              <a:endParaRPr lang="en-US" sz="1400" dirty="0">
                <a:latin typeface="Lucida Sans Unicode" pitchFamily="34" charset="0"/>
              </a:endParaRPr>
            </a:p>
          </p:txBody>
        </p:sp>
        <p:sp>
          <p:nvSpPr>
            <p:cNvPr id="3230" name="Rectangle 158"/>
            <p:cNvSpPr>
              <a:spLocks noChangeArrowheads="1"/>
            </p:cNvSpPr>
            <p:nvPr/>
          </p:nvSpPr>
          <p:spPr bwMode="auto">
            <a:xfrm>
              <a:off x="623" y="885"/>
              <a:ext cx="25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350,000</a:t>
              </a:r>
              <a:endParaRPr lang="en-US" sz="1400" dirty="0">
                <a:latin typeface="Lucida Sans Unicode" pitchFamily="34" charset="0"/>
              </a:endParaRPr>
            </a:p>
          </p:txBody>
        </p:sp>
        <p:sp>
          <p:nvSpPr>
            <p:cNvPr id="3231" name="Rectangle 159"/>
            <p:cNvSpPr>
              <a:spLocks noChangeArrowheads="1"/>
            </p:cNvSpPr>
            <p:nvPr/>
          </p:nvSpPr>
          <p:spPr bwMode="auto">
            <a:xfrm>
              <a:off x="993" y="3428"/>
              <a:ext cx="221"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Jan-01</a:t>
              </a:r>
              <a:endParaRPr lang="en-US" sz="1400" dirty="0">
                <a:latin typeface="Lucida Sans Unicode" pitchFamily="34" charset="0"/>
              </a:endParaRPr>
            </a:p>
          </p:txBody>
        </p:sp>
        <p:sp>
          <p:nvSpPr>
            <p:cNvPr id="3232" name="Rectangle 160"/>
            <p:cNvSpPr>
              <a:spLocks noChangeArrowheads="1"/>
            </p:cNvSpPr>
            <p:nvPr/>
          </p:nvSpPr>
          <p:spPr bwMode="auto">
            <a:xfrm>
              <a:off x="1334" y="3428"/>
              <a:ext cx="22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Feb-01</a:t>
              </a:r>
              <a:endParaRPr lang="en-US" sz="1400" dirty="0">
                <a:latin typeface="Lucida Sans Unicode" pitchFamily="34" charset="0"/>
              </a:endParaRPr>
            </a:p>
          </p:txBody>
        </p:sp>
        <p:sp>
          <p:nvSpPr>
            <p:cNvPr id="3233" name="Rectangle 161"/>
            <p:cNvSpPr>
              <a:spLocks noChangeArrowheads="1"/>
            </p:cNvSpPr>
            <p:nvPr/>
          </p:nvSpPr>
          <p:spPr bwMode="auto">
            <a:xfrm>
              <a:off x="1679" y="3428"/>
              <a:ext cx="22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Mar-01</a:t>
              </a:r>
              <a:endParaRPr lang="en-US" sz="1400" dirty="0">
                <a:latin typeface="Lucida Sans Unicode" pitchFamily="34" charset="0"/>
              </a:endParaRPr>
            </a:p>
          </p:txBody>
        </p:sp>
        <p:sp>
          <p:nvSpPr>
            <p:cNvPr id="3234" name="Rectangle 162"/>
            <p:cNvSpPr>
              <a:spLocks noChangeArrowheads="1"/>
            </p:cNvSpPr>
            <p:nvPr/>
          </p:nvSpPr>
          <p:spPr bwMode="auto">
            <a:xfrm>
              <a:off x="2030" y="3428"/>
              <a:ext cx="21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Apr-01</a:t>
              </a:r>
              <a:endParaRPr lang="en-US" sz="1400" dirty="0">
                <a:latin typeface="Lucida Sans Unicode" pitchFamily="34" charset="0"/>
              </a:endParaRPr>
            </a:p>
          </p:txBody>
        </p:sp>
        <p:sp>
          <p:nvSpPr>
            <p:cNvPr id="3235" name="Rectangle 163"/>
            <p:cNvSpPr>
              <a:spLocks noChangeArrowheads="1"/>
            </p:cNvSpPr>
            <p:nvPr/>
          </p:nvSpPr>
          <p:spPr bwMode="auto">
            <a:xfrm>
              <a:off x="2366" y="3428"/>
              <a:ext cx="24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May-01</a:t>
              </a:r>
              <a:endParaRPr lang="en-US" sz="1400" dirty="0">
                <a:latin typeface="Lucida Sans Unicode" pitchFamily="34" charset="0"/>
              </a:endParaRPr>
            </a:p>
          </p:txBody>
        </p:sp>
        <p:sp>
          <p:nvSpPr>
            <p:cNvPr id="3236" name="Rectangle 164"/>
            <p:cNvSpPr>
              <a:spLocks noChangeArrowheads="1"/>
            </p:cNvSpPr>
            <p:nvPr/>
          </p:nvSpPr>
          <p:spPr bwMode="auto">
            <a:xfrm>
              <a:off x="2721" y="3428"/>
              <a:ext cx="221"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Jun-01</a:t>
              </a:r>
              <a:endParaRPr lang="en-US" sz="1400" dirty="0">
                <a:latin typeface="Lucida Sans Unicode" pitchFamily="34" charset="0"/>
              </a:endParaRPr>
            </a:p>
          </p:txBody>
        </p:sp>
        <p:sp>
          <p:nvSpPr>
            <p:cNvPr id="3237" name="Rectangle 165"/>
            <p:cNvSpPr>
              <a:spLocks noChangeArrowheads="1"/>
            </p:cNvSpPr>
            <p:nvPr/>
          </p:nvSpPr>
          <p:spPr bwMode="auto">
            <a:xfrm>
              <a:off x="3072" y="3428"/>
              <a:ext cx="202"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Jul-01</a:t>
              </a:r>
              <a:endParaRPr lang="en-US" sz="1400" dirty="0">
                <a:latin typeface="Lucida Sans Unicode" pitchFamily="34" charset="0"/>
              </a:endParaRPr>
            </a:p>
          </p:txBody>
        </p:sp>
        <p:sp>
          <p:nvSpPr>
            <p:cNvPr id="3238" name="Rectangle 166"/>
            <p:cNvSpPr>
              <a:spLocks noChangeArrowheads="1"/>
            </p:cNvSpPr>
            <p:nvPr/>
          </p:nvSpPr>
          <p:spPr bwMode="auto">
            <a:xfrm>
              <a:off x="3403" y="3428"/>
              <a:ext cx="2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Aug-01</a:t>
              </a:r>
              <a:endParaRPr lang="en-US" sz="1400" dirty="0">
                <a:latin typeface="Lucida Sans Unicode" pitchFamily="34" charset="0"/>
              </a:endParaRPr>
            </a:p>
          </p:txBody>
        </p:sp>
        <p:sp>
          <p:nvSpPr>
            <p:cNvPr id="3239" name="Rectangle 167"/>
            <p:cNvSpPr>
              <a:spLocks noChangeArrowheads="1"/>
            </p:cNvSpPr>
            <p:nvPr/>
          </p:nvSpPr>
          <p:spPr bwMode="auto">
            <a:xfrm>
              <a:off x="3748" y="3428"/>
              <a:ext cx="2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Sep-01</a:t>
              </a:r>
              <a:endParaRPr lang="en-US" sz="1400" dirty="0">
                <a:latin typeface="Lucida Sans Unicode" pitchFamily="34" charset="0"/>
              </a:endParaRPr>
            </a:p>
          </p:txBody>
        </p:sp>
        <p:sp>
          <p:nvSpPr>
            <p:cNvPr id="3240" name="Rectangle 168"/>
            <p:cNvSpPr>
              <a:spLocks noChangeArrowheads="1"/>
            </p:cNvSpPr>
            <p:nvPr/>
          </p:nvSpPr>
          <p:spPr bwMode="auto">
            <a:xfrm>
              <a:off x="4099" y="3428"/>
              <a:ext cx="21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Oct-01</a:t>
              </a:r>
              <a:endParaRPr lang="en-US" sz="1400" dirty="0">
                <a:latin typeface="Lucida Sans Unicode" pitchFamily="34" charset="0"/>
              </a:endParaRPr>
            </a:p>
          </p:txBody>
        </p:sp>
        <p:sp>
          <p:nvSpPr>
            <p:cNvPr id="3241" name="Rectangle 169"/>
            <p:cNvSpPr>
              <a:spLocks noChangeArrowheads="1"/>
            </p:cNvSpPr>
            <p:nvPr/>
          </p:nvSpPr>
          <p:spPr bwMode="auto">
            <a:xfrm>
              <a:off x="4445" y="3428"/>
              <a:ext cx="2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Nov-01</a:t>
              </a:r>
              <a:endParaRPr lang="en-US" sz="1400" dirty="0">
                <a:latin typeface="Lucida Sans Unicode" pitchFamily="34" charset="0"/>
              </a:endParaRPr>
            </a:p>
          </p:txBody>
        </p:sp>
        <p:sp>
          <p:nvSpPr>
            <p:cNvPr id="3242" name="Rectangle 170"/>
            <p:cNvSpPr>
              <a:spLocks noChangeArrowheads="1"/>
            </p:cNvSpPr>
            <p:nvPr/>
          </p:nvSpPr>
          <p:spPr bwMode="auto">
            <a:xfrm>
              <a:off x="4785" y="3428"/>
              <a:ext cx="2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dirty="0">
                  <a:solidFill>
                    <a:srgbClr val="000000"/>
                  </a:solidFill>
                </a:rPr>
                <a:t>Dec-01</a:t>
              </a:r>
              <a:endParaRPr lang="en-US" sz="1400" dirty="0">
                <a:latin typeface="Lucida Sans Unicode" pitchFamily="34" charset="0"/>
              </a:endParaRPr>
            </a:p>
          </p:txBody>
        </p:sp>
        <p:sp>
          <p:nvSpPr>
            <p:cNvPr id="3260" name="Line 188"/>
            <p:cNvSpPr>
              <a:spLocks noChangeShapeType="1"/>
            </p:cNvSpPr>
            <p:nvPr/>
          </p:nvSpPr>
          <p:spPr bwMode="auto">
            <a:xfrm>
              <a:off x="4075" y="3699"/>
              <a:ext cx="19" cy="24"/>
            </a:xfrm>
            <a:prstGeom prst="line">
              <a:avLst/>
            </a:prstGeom>
            <a:noFill/>
            <a:ln w="7938">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66" name="Line 194"/>
            <p:cNvSpPr>
              <a:spLocks noChangeShapeType="1"/>
            </p:cNvSpPr>
            <p:nvPr/>
          </p:nvSpPr>
          <p:spPr bwMode="auto">
            <a:xfrm>
              <a:off x="4526" y="1082"/>
              <a:ext cx="1" cy="2205"/>
            </a:xfrm>
            <a:prstGeom prst="line">
              <a:avLst/>
            </a:prstGeom>
            <a:noFill/>
            <a:ln w="22225">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67" name="Rectangle 195"/>
            <p:cNvSpPr>
              <a:spLocks noChangeArrowheads="1"/>
            </p:cNvSpPr>
            <p:nvPr/>
          </p:nvSpPr>
          <p:spPr bwMode="auto">
            <a:xfrm>
              <a:off x="3811" y="2796"/>
              <a:ext cx="259"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68" name="Rectangle 196"/>
            <p:cNvSpPr>
              <a:spLocks noChangeArrowheads="1"/>
            </p:cNvSpPr>
            <p:nvPr/>
          </p:nvSpPr>
          <p:spPr bwMode="auto">
            <a:xfrm>
              <a:off x="3883" y="2802"/>
              <a:ext cx="158"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End </a:t>
              </a:r>
              <a:endParaRPr lang="en-US" sz="1400">
                <a:latin typeface="Lucida Sans Unicode" pitchFamily="34" charset="0"/>
              </a:endParaRPr>
            </a:p>
          </p:txBody>
        </p:sp>
        <p:sp>
          <p:nvSpPr>
            <p:cNvPr id="3269" name="Rectangle 197"/>
            <p:cNvSpPr>
              <a:spLocks noChangeArrowheads="1"/>
            </p:cNvSpPr>
            <p:nvPr/>
          </p:nvSpPr>
          <p:spPr bwMode="auto">
            <a:xfrm>
              <a:off x="3873" y="2906"/>
              <a:ext cx="158"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Date</a:t>
              </a:r>
              <a:endParaRPr lang="en-US" sz="1400">
                <a:latin typeface="Lucida Sans Unicode" pitchFamily="34" charset="0"/>
              </a:endParaRPr>
            </a:p>
          </p:txBody>
        </p:sp>
        <p:grpSp>
          <p:nvGrpSpPr>
            <p:cNvPr id="3270" name="Group 198"/>
            <p:cNvGrpSpPr>
              <a:grpSpLocks/>
            </p:cNvGrpSpPr>
            <p:nvPr/>
          </p:nvGrpSpPr>
          <p:grpSpPr bwMode="auto">
            <a:xfrm>
              <a:off x="4104" y="2857"/>
              <a:ext cx="389" cy="80"/>
              <a:chOff x="4104" y="2857"/>
              <a:chExt cx="389" cy="80"/>
            </a:xfrm>
          </p:grpSpPr>
          <p:sp>
            <p:nvSpPr>
              <p:cNvPr id="3271" name="Line 199"/>
              <p:cNvSpPr>
                <a:spLocks noChangeShapeType="1"/>
              </p:cNvSpPr>
              <p:nvPr/>
            </p:nvSpPr>
            <p:spPr bwMode="auto">
              <a:xfrm>
                <a:off x="4104" y="2894"/>
                <a:ext cx="331" cy="1"/>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2" name="Freeform 200"/>
              <p:cNvSpPr>
                <a:spLocks/>
              </p:cNvSpPr>
              <p:nvPr/>
            </p:nvSpPr>
            <p:spPr bwMode="auto">
              <a:xfrm>
                <a:off x="4425" y="2857"/>
                <a:ext cx="68" cy="80"/>
              </a:xfrm>
              <a:custGeom>
                <a:avLst/>
                <a:gdLst>
                  <a:gd name="T0" fmla="*/ 0 w 68"/>
                  <a:gd name="T1" fmla="*/ 80 h 80"/>
                  <a:gd name="T2" fmla="*/ 68 w 68"/>
                  <a:gd name="T3" fmla="*/ 43 h 80"/>
                  <a:gd name="T4" fmla="*/ 0 w 68"/>
                  <a:gd name="T5" fmla="*/ 0 h 80"/>
                  <a:gd name="T6" fmla="*/ 0 w 68"/>
                  <a:gd name="T7" fmla="*/ 80 h 80"/>
                </a:gdLst>
                <a:ahLst/>
                <a:cxnLst>
                  <a:cxn ang="0">
                    <a:pos x="T0" y="T1"/>
                  </a:cxn>
                  <a:cxn ang="0">
                    <a:pos x="T2" y="T3"/>
                  </a:cxn>
                  <a:cxn ang="0">
                    <a:pos x="T4" y="T5"/>
                  </a:cxn>
                  <a:cxn ang="0">
                    <a:pos x="T6" y="T7"/>
                  </a:cxn>
                </a:cxnLst>
                <a:rect l="0" t="0" r="r" b="b"/>
                <a:pathLst>
                  <a:path w="68" h="80">
                    <a:moveTo>
                      <a:pt x="0" y="80"/>
                    </a:moveTo>
                    <a:lnTo>
                      <a:pt x="68" y="43"/>
                    </a:lnTo>
                    <a:lnTo>
                      <a:pt x="0" y="0"/>
                    </a:lnTo>
                    <a:lnTo>
                      <a:pt x="0"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73" name="Rectangle 201"/>
            <p:cNvSpPr>
              <a:spLocks noChangeArrowheads="1"/>
            </p:cNvSpPr>
            <p:nvPr/>
          </p:nvSpPr>
          <p:spPr bwMode="auto">
            <a:xfrm>
              <a:off x="1084" y="695"/>
              <a:ext cx="826"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74" name="Rectangle 202"/>
            <p:cNvSpPr>
              <a:spLocks noChangeArrowheads="1"/>
            </p:cNvSpPr>
            <p:nvPr/>
          </p:nvSpPr>
          <p:spPr bwMode="auto">
            <a:xfrm>
              <a:off x="1099" y="701"/>
              <a:ext cx="73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Maximum Award Amount</a:t>
              </a:r>
              <a:endParaRPr lang="en-US" sz="1400">
                <a:latin typeface="Lucida Sans Unicode" pitchFamily="34" charset="0"/>
              </a:endParaRPr>
            </a:p>
          </p:txBody>
        </p:sp>
        <p:grpSp>
          <p:nvGrpSpPr>
            <p:cNvPr id="3275" name="Group 203"/>
            <p:cNvGrpSpPr>
              <a:grpSpLocks/>
            </p:cNvGrpSpPr>
            <p:nvPr/>
          </p:nvGrpSpPr>
          <p:grpSpPr bwMode="auto">
            <a:xfrm>
              <a:off x="1468" y="824"/>
              <a:ext cx="63" cy="418"/>
              <a:chOff x="1468" y="824"/>
              <a:chExt cx="63" cy="418"/>
            </a:xfrm>
          </p:grpSpPr>
          <p:sp>
            <p:nvSpPr>
              <p:cNvPr id="3276" name="Line 204"/>
              <p:cNvSpPr>
                <a:spLocks noChangeShapeType="1"/>
              </p:cNvSpPr>
              <p:nvPr/>
            </p:nvSpPr>
            <p:spPr bwMode="auto">
              <a:xfrm>
                <a:off x="1497" y="824"/>
                <a:ext cx="1" cy="350"/>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7" name="Freeform 205"/>
              <p:cNvSpPr>
                <a:spLocks/>
              </p:cNvSpPr>
              <p:nvPr/>
            </p:nvSpPr>
            <p:spPr bwMode="auto">
              <a:xfrm>
                <a:off x="1468" y="1162"/>
                <a:ext cx="63" cy="80"/>
              </a:xfrm>
              <a:custGeom>
                <a:avLst/>
                <a:gdLst>
                  <a:gd name="T0" fmla="*/ 0 w 63"/>
                  <a:gd name="T1" fmla="*/ 0 h 80"/>
                  <a:gd name="T2" fmla="*/ 29 w 63"/>
                  <a:gd name="T3" fmla="*/ 80 h 80"/>
                  <a:gd name="T4" fmla="*/ 63 w 63"/>
                  <a:gd name="T5" fmla="*/ 0 h 80"/>
                  <a:gd name="T6" fmla="*/ 0 w 63"/>
                  <a:gd name="T7" fmla="*/ 0 h 80"/>
                </a:gdLst>
                <a:ahLst/>
                <a:cxnLst>
                  <a:cxn ang="0">
                    <a:pos x="T0" y="T1"/>
                  </a:cxn>
                  <a:cxn ang="0">
                    <a:pos x="T2" y="T3"/>
                  </a:cxn>
                  <a:cxn ang="0">
                    <a:pos x="T4" y="T5"/>
                  </a:cxn>
                  <a:cxn ang="0">
                    <a:pos x="T6" y="T7"/>
                  </a:cxn>
                </a:cxnLst>
                <a:rect l="0" t="0" r="r" b="b"/>
                <a:pathLst>
                  <a:path w="63" h="80">
                    <a:moveTo>
                      <a:pt x="0" y="0"/>
                    </a:moveTo>
                    <a:lnTo>
                      <a:pt x="29" y="80"/>
                    </a:lnTo>
                    <a:lnTo>
                      <a:pt x="63"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78" name="Rectangle 206"/>
            <p:cNvSpPr>
              <a:spLocks noChangeArrowheads="1"/>
            </p:cNvSpPr>
            <p:nvPr/>
          </p:nvSpPr>
          <p:spPr bwMode="auto">
            <a:xfrm>
              <a:off x="1108" y="1432"/>
              <a:ext cx="73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79" name="Rectangle 207"/>
            <p:cNvSpPr>
              <a:spLocks noChangeArrowheads="1"/>
            </p:cNvSpPr>
            <p:nvPr/>
          </p:nvSpPr>
          <p:spPr bwMode="auto">
            <a:xfrm>
              <a:off x="1123" y="1438"/>
              <a:ext cx="60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Incremental Funding</a:t>
              </a:r>
              <a:endParaRPr lang="en-US" sz="1400">
                <a:latin typeface="Lucida Sans Unicode" pitchFamily="34" charset="0"/>
              </a:endParaRPr>
            </a:p>
          </p:txBody>
        </p:sp>
        <p:grpSp>
          <p:nvGrpSpPr>
            <p:cNvPr id="3280" name="Group 208"/>
            <p:cNvGrpSpPr>
              <a:grpSpLocks/>
            </p:cNvGrpSpPr>
            <p:nvPr/>
          </p:nvGrpSpPr>
          <p:grpSpPr bwMode="auto">
            <a:xfrm>
              <a:off x="1449" y="1616"/>
              <a:ext cx="62" cy="314"/>
              <a:chOff x="1449" y="1616"/>
              <a:chExt cx="62" cy="314"/>
            </a:xfrm>
          </p:grpSpPr>
          <p:sp>
            <p:nvSpPr>
              <p:cNvPr id="3281" name="Line 209"/>
              <p:cNvSpPr>
                <a:spLocks noChangeShapeType="1"/>
              </p:cNvSpPr>
              <p:nvPr/>
            </p:nvSpPr>
            <p:spPr bwMode="auto">
              <a:xfrm>
                <a:off x="1478" y="1616"/>
                <a:ext cx="1" cy="246"/>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2" name="Freeform 210"/>
              <p:cNvSpPr>
                <a:spLocks/>
              </p:cNvSpPr>
              <p:nvPr/>
            </p:nvSpPr>
            <p:spPr bwMode="auto">
              <a:xfrm>
                <a:off x="1449" y="1850"/>
                <a:ext cx="62" cy="80"/>
              </a:xfrm>
              <a:custGeom>
                <a:avLst/>
                <a:gdLst>
                  <a:gd name="T0" fmla="*/ 0 w 62"/>
                  <a:gd name="T1" fmla="*/ 0 h 80"/>
                  <a:gd name="T2" fmla="*/ 29 w 62"/>
                  <a:gd name="T3" fmla="*/ 80 h 80"/>
                  <a:gd name="T4" fmla="*/ 62 w 62"/>
                  <a:gd name="T5" fmla="*/ 0 h 80"/>
                  <a:gd name="T6" fmla="*/ 0 w 62"/>
                  <a:gd name="T7" fmla="*/ 0 h 80"/>
                </a:gdLst>
                <a:ahLst/>
                <a:cxnLst>
                  <a:cxn ang="0">
                    <a:pos x="T0" y="T1"/>
                  </a:cxn>
                  <a:cxn ang="0">
                    <a:pos x="T2" y="T3"/>
                  </a:cxn>
                  <a:cxn ang="0">
                    <a:pos x="T4" y="T5"/>
                  </a:cxn>
                  <a:cxn ang="0">
                    <a:pos x="T6" y="T7"/>
                  </a:cxn>
                </a:cxnLst>
                <a:rect l="0" t="0" r="r" b="b"/>
                <a:pathLst>
                  <a:path w="62" h="80">
                    <a:moveTo>
                      <a:pt x="0" y="0"/>
                    </a:moveTo>
                    <a:lnTo>
                      <a:pt x="29" y="80"/>
                    </a:lnTo>
                    <a:lnTo>
                      <a:pt x="62"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83" name="Rectangle 211"/>
            <p:cNvSpPr>
              <a:spLocks noChangeArrowheads="1"/>
            </p:cNvSpPr>
            <p:nvPr/>
          </p:nvSpPr>
          <p:spPr bwMode="auto">
            <a:xfrm>
              <a:off x="3676" y="2089"/>
              <a:ext cx="543"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84" name="Rectangle 212"/>
            <p:cNvSpPr>
              <a:spLocks noChangeArrowheads="1"/>
            </p:cNvSpPr>
            <p:nvPr/>
          </p:nvSpPr>
          <p:spPr bwMode="auto">
            <a:xfrm>
              <a:off x="3739" y="2096"/>
              <a:ext cx="442"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Project Budget</a:t>
              </a:r>
              <a:endParaRPr lang="en-US" sz="1400">
                <a:latin typeface="Lucida Sans Unicode" pitchFamily="34" charset="0"/>
              </a:endParaRPr>
            </a:p>
          </p:txBody>
        </p:sp>
        <p:grpSp>
          <p:nvGrpSpPr>
            <p:cNvPr id="3285" name="Group 213"/>
            <p:cNvGrpSpPr>
              <a:grpSpLocks/>
            </p:cNvGrpSpPr>
            <p:nvPr/>
          </p:nvGrpSpPr>
          <p:grpSpPr bwMode="auto">
            <a:xfrm>
              <a:off x="3254" y="2126"/>
              <a:ext cx="374" cy="80"/>
              <a:chOff x="3254" y="2126"/>
              <a:chExt cx="374" cy="80"/>
            </a:xfrm>
          </p:grpSpPr>
          <p:sp>
            <p:nvSpPr>
              <p:cNvPr id="3286" name="Line 214"/>
              <p:cNvSpPr>
                <a:spLocks noChangeShapeType="1"/>
              </p:cNvSpPr>
              <p:nvPr/>
            </p:nvSpPr>
            <p:spPr bwMode="auto">
              <a:xfrm flipH="1">
                <a:off x="3302" y="2163"/>
                <a:ext cx="326" cy="1"/>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7" name="Freeform 215"/>
              <p:cNvSpPr>
                <a:spLocks/>
              </p:cNvSpPr>
              <p:nvPr/>
            </p:nvSpPr>
            <p:spPr bwMode="auto">
              <a:xfrm>
                <a:off x="3254" y="2126"/>
                <a:ext cx="62" cy="80"/>
              </a:xfrm>
              <a:custGeom>
                <a:avLst/>
                <a:gdLst>
                  <a:gd name="T0" fmla="*/ 62 w 62"/>
                  <a:gd name="T1" fmla="*/ 0 h 80"/>
                  <a:gd name="T2" fmla="*/ 0 w 62"/>
                  <a:gd name="T3" fmla="*/ 37 h 80"/>
                  <a:gd name="T4" fmla="*/ 62 w 62"/>
                  <a:gd name="T5" fmla="*/ 80 h 80"/>
                  <a:gd name="T6" fmla="*/ 62 w 62"/>
                  <a:gd name="T7" fmla="*/ 0 h 80"/>
                </a:gdLst>
                <a:ahLst/>
                <a:cxnLst>
                  <a:cxn ang="0">
                    <a:pos x="T0" y="T1"/>
                  </a:cxn>
                  <a:cxn ang="0">
                    <a:pos x="T2" y="T3"/>
                  </a:cxn>
                  <a:cxn ang="0">
                    <a:pos x="T4" y="T5"/>
                  </a:cxn>
                  <a:cxn ang="0">
                    <a:pos x="T6" y="T7"/>
                  </a:cxn>
                </a:cxnLst>
                <a:rect l="0" t="0" r="r" b="b"/>
                <a:pathLst>
                  <a:path w="62" h="80">
                    <a:moveTo>
                      <a:pt x="62" y="0"/>
                    </a:moveTo>
                    <a:lnTo>
                      <a:pt x="0" y="37"/>
                    </a:lnTo>
                    <a:lnTo>
                      <a:pt x="62" y="80"/>
                    </a:lnTo>
                    <a:lnTo>
                      <a:pt x="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88" name="Rectangle 216"/>
            <p:cNvSpPr>
              <a:spLocks noChangeArrowheads="1"/>
            </p:cNvSpPr>
            <p:nvPr/>
          </p:nvSpPr>
          <p:spPr bwMode="auto">
            <a:xfrm>
              <a:off x="1262" y="2237"/>
              <a:ext cx="53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89" name="Rectangle 217"/>
            <p:cNvSpPr>
              <a:spLocks noChangeArrowheads="1"/>
            </p:cNvSpPr>
            <p:nvPr/>
          </p:nvSpPr>
          <p:spPr bwMode="auto">
            <a:xfrm>
              <a:off x="1310" y="2243"/>
              <a:ext cx="466"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000">
                  <a:solidFill>
                    <a:srgbClr val="000000"/>
                  </a:solidFill>
                </a:rPr>
                <a:t>Actual Expense</a:t>
              </a:r>
              <a:endParaRPr lang="en-US" sz="1400">
                <a:latin typeface="Lucida Sans Unicode" pitchFamily="34" charset="0"/>
              </a:endParaRPr>
            </a:p>
          </p:txBody>
        </p:sp>
        <p:grpSp>
          <p:nvGrpSpPr>
            <p:cNvPr id="3290" name="Group 218"/>
            <p:cNvGrpSpPr>
              <a:grpSpLocks/>
            </p:cNvGrpSpPr>
            <p:nvPr/>
          </p:nvGrpSpPr>
          <p:grpSpPr bwMode="auto">
            <a:xfrm>
              <a:off x="1862" y="2249"/>
              <a:ext cx="432" cy="80"/>
              <a:chOff x="1862" y="2249"/>
              <a:chExt cx="432" cy="80"/>
            </a:xfrm>
          </p:grpSpPr>
          <p:sp>
            <p:nvSpPr>
              <p:cNvPr id="3291" name="Line 219"/>
              <p:cNvSpPr>
                <a:spLocks noChangeShapeType="1"/>
              </p:cNvSpPr>
              <p:nvPr/>
            </p:nvSpPr>
            <p:spPr bwMode="auto">
              <a:xfrm>
                <a:off x="1862" y="2286"/>
                <a:ext cx="374" cy="1"/>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92" name="Freeform 220"/>
              <p:cNvSpPr>
                <a:spLocks/>
              </p:cNvSpPr>
              <p:nvPr/>
            </p:nvSpPr>
            <p:spPr bwMode="auto">
              <a:xfrm>
                <a:off x="2227" y="2249"/>
                <a:ext cx="67" cy="80"/>
              </a:xfrm>
              <a:custGeom>
                <a:avLst/>
                <a:gdLst>
                  <a:gd name="T0" fmla="*/ 0 w 67"/>
                  <a:gd name="T1" fmla="*/ 80 h 80"/>
                  <a:gd name="T2" fmla="*/ 67 w 67"/>
                  <a:gd name="T3" fmla="*/ 37 h 80"/>
                  <a:gd name="T4" fmla="*/ 0 w 67"/>
                  <a:gd name="T5" fmla="*/ 0 h 80"/>
                  <a:gd name="T6" fmla="*/ 0 w 67"/>
                  <a:gd name="T7" fmla="*/ 80 h 80"/>
                </a:gdLst>
                <a:ahLst/>
                <a:cxnLst>
                  <a:cxn ang="0">
                    <a:pos x="T0" y="T1"/>
                  </a:cxn>
                  <a:cxn ang="0">
                    <a:pos x="T2" y="T3"/>
                  </a:cxn>
                  <a:cxn ang="0">
                    <a:pos x="T4" y="T5"/>
                  </a:cxn>
                  <a:cxn ang="0">
                    <a:pos x="T6" y="T7"/>
                  </a:cxn>
                </a:cxnLst>
                <a:rect l="0" t="0" r="r" b="b"/>
                <a:pathLst>
                  <a:path w="67" h="80">
                    <a:moveTo>
                      <a:pt x="0" y="80"/>
                    </a:moveTo>
                    <a:lnTo>
                      <a:pt x="67" y="37"/>
                    </a:lnTo>
                    <a:lnTo>
                      <a:pt x="0" y="0"/>
                    </a:lnTo>
                    <a:lnTo>
                      <a:pt x="0"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93" name="Text Box 221"/>
            <p:cNvSpPr txBox="1">
              <a:spLocks noChangeArrowheads="1"/>
            </p:cNvSpPr>
            <p:nvPr/>
          </p:nvSpPr>
          <p:spPr bwMode="auto">
            <a:xfrm>
              <a:off x="2160" y="528"/>
              <a:ext cx="2155" cy="36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33" tIns="45717" rIns="91433" bIns="45717">
              <a:spAutoFit/>
            </a:bodyPr>
            <a:lstStyle/>
            <a:p>
              <a:pPr algn="ctr" eaLnBrk="0" hangingPunct="0">
                <a:spcBef>
                  <a:spcPct val="50000"/>
                </a:spcBef>
              </a:pPr>
              <a:r>
                <a:rPr lang="en-US" sz="3200" b="1" dirty="0">
                  <a:solidFill>
                    <a:srgbClr val="0000CC"/>
                  </a:solidFill>
                  <a:latin typeface="Comic Sans MS" pitchFamily="66" charset="0"/>
                  <a:ea typeface="Osaka" charset="-128"/>
                </a:rPr>
                <a:t>Burn </a:t>
              </a:r>
              <a:r>
                <a:rPr lang="en-US" sz="3200" b="1" dirty="0" smtClean="0">
                  <a:solidFill>
                    <a:srgbClr val="0000CC"/>
                  </a:solidFill>
                  <a:latin typeface="Comic Sans MS" pitchFamily="66" charset="0"/>
                  <a:ea typeface="Osaka" charset="-128"/>
                </a:rPr>
                <a:t>Rate Chart</a:t>
              </a:r>
              <a:endParaRPr lang="en-US" sz="3200" b="1" dirty="0">
                <a:solidFill>
                  <a:srgbClr val="0000CC"/>
                </a:solidFill>
                <a:latin typeface="Comic Sans MS" pitchFamily="66" charset="0"/>
                <a:ea typeface="Osaka" charset="-128"/>
              </a:endParaRPr>
            </a:p>
          </p:txBody>
        </p:sp>
      </p:grpSp>
      <p:sp>
        <p:nvSpPr>
          <p:cNvPr id="2" name="TextBox 1"/>
          <p:cNvSpPr txBox="1"/>
          <p:nvPr/>
        </p:nvSpPr>
        <p:spPr>
          <a:xfrm>
            <a:off x="914401" y="5543490"/>
            <a:ext cx="7707559" cy="707886"/>
          </a:xfrm>
          <a:prstGeom prst="rect">
            <a:avLst/>
          </a:prstGeom>
          <a:solidFill>
            <a:srgbClr val="FFFF00"/>
          </a:solidFill>
          <a:ln w="38100">
            <a:solidFill>
              <a:schemeClr val="tx1"/>
            </a:solidFill>
          </a:ln>
        </p:spPr>
        <p:txBody>
          <a:bodyPr wrap="none" rtlCol="0">
            <a:spAutoFit/>
          </a:bodyPr>
          <a:lstStyle/>
          <a:p>
            <a:pPr algn="ctr"/>
            <a:r>
              <a:rPr lang="en-US" sz="2000" dirty="0" smtClean="0">
                <a:latin typeface="Comic Sans MS" pitchFamily="66" charset="0"/>
              </a:rPr>
              <a:t>Yellow line tracks project budget using a straight line method. </a:t>
            </a:r>
          </a:p>
          <a:p>
            <a:pPr algn="ctr"/>
            <a:r>
              <a:rPr lang="en-US" sz="2000" dirty="0" smtClean="0">
                <a:latin typeface="Comic Sans MS" pitchFamily="66" charset="0"/>
              </a:rPr>
              <a:t>What changes would make it more useful? </a:t>
            </a:r>
            <a:endParaRPr lang="en-US" sz="2000" dirty="0">
              <a:latin typeface="Comic Sans MS" pitchFamily="66" charset="0"/>
            </a:endParaRPr>
          </a:p>
        </p:txBody>
      </p:sp>
    </p:spTree>
    <p:extLst>
      <p:ext uri="{BB962C8B-B14F-4D97-AF65-F5344CB8AC3E}">
        <p14:creationId xmlns:p14="http://schemas.microsoft.com/office/powerpoint/2010/main" val="21173534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28600"/>
            <a:ext cx="8991600" cy="762000"/>
          </a:xfrm>
        </p:spPr>
        <p:txBody>
          <a:bodyPr/>
          <a:lstStyle/>
          <a:p>
            <a:pPr algn="ctr"/>
            <a:r>
              <a:rPr lang="en-US" sz="3600" dirty="0" smtClean="0">
                <a:solidFill>
                  <a:schemeClr val="bg1">
                    <a:lumMod val="25000"/>
                  </a:schemeClr>
                </a:solidFill>
                <a:latin typeface="Comic Sans MS" pitchFamily="66" charset="0"/>
              </a:rPr>
              <a:t>Personnel Funding Chart </a:t>
            </a:r>
            <a:endParaRPr lang="en-US" sz="34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76200" y="685800"/>
            <a:ext cx="9067800" cy="4419600"/>
          </a:xfrm>
        </p:spPr>
        <p:txBody>
          <a:bodyPr/>
          <a:lstStyle/>
          <a:p>
            <a:pPr marL="400050" lvl="2" indent="0">
              <a:buClrTx/>
              <a:buNone/>
            </a:pPr>
            <a:endParaRPr lang="en-US" sz="1200" dirty="0">
              <a:latin typeface="Comic Sans MS" pitchFamily="66" charset="0"/>
            </a:endParaRPr>
          </a:p>
          <a:p>
            <a:pPr marL="0" indent="0" algn="ctr">
              <a:buClrTx/>
              <a:buNone/>
            </a:pPr>
            <a:r>
              <a:rPr lang="en-US" sz="2600" dirty="0">
                <a:latin typeface="Comic Sans MS" pitchFamily="66" charset="0"/>
              </a:rPr>
              <a:t>A useful </a:t>
            </a:r>
            <a:r>
              <a:rPr lang="en-US" sz="2600" dirty="0" smtClean="0">
                <a:latin typeface="Comic Sans MS" pitchFamily="66" charset="0"/>
              </a:rPr>
              <a:t>graphic tool for planning and documenting complex personnel funding patterns.</a:t>
            </a:r>
          </a:p>
          <a:p>
            <a:pPr marL="0" indent="0" algn="ctr">
              <a:buClrTx/>
              <a:buNone/>
            </a:pPr>
            <a:endParaRPr lang="en-US" sz="800" dirty="0" smtClean="0">
              <a:latin typeface="Comic Sans MS" pitchFamily="66" charset="0"/>
            </a:endParaRPr>
          </a:p>
          <a:p>
            <a:pPr marL="0" indent="0">
              <a:buClrTx/>
              <a:buNone/>
            </a:pPr>
            <a:r>
              <a:rPr lang="en-US" sz="2400" b="1" u="sng" dirty="0" smtClean="0">
                <a:solidFill>
                  <a:schemeClr val="bg1">
                    <a:lumMod val="25000"/>
                  </a:schemeClr>
                </a:solidFill>
                <a:latin typeface="Comic Sans MS" pitchFamily="66" charset="0"/>
              </a:rPr>
              <a:t>Challenge</a:t>
            </a:r>
            <a:r>
              <a:rPr lang="en-US" sz="2400" dirty="0" smtClean="0">
                <a:solidFill>
                  <a:schemeClr val="bg1">
                    <a:lumMod val="25000"/>
                  </a:schemeClr>
                </a:solidFill>
                <a:latin typeface="Comic Sans MS" pitchFamily="66" charset="0"/>
              </a:rPr>
              <a:t>: </a:t>
            </a:r>
            <a:r>
              <a:rPr lang="en-US" sz="2400" dirty="0" smtClean="0">
                <a:latin typeface="Comic Sans MS" pitchFamily="66" charset="0"/>
              </a:rPr>
              <a:t>To develop, </a:t>
            </a:r>
            <a:r>
              <a:rPr lang="en-US" sz="2400" dirty="0">
                <a:latin typeface="Comic Sans MS" pitchFamily="66" charset="0"/>
              </a:rPr>
              <a:t>consistent with </a:t>
            </a:r>
            <a:r>
              <a:rPr lang="en-US" sz="2400" dirty="0" smtClean="0">
                <a:latin typeface="Comic Sans MS" pitchFamily="66" charset="0"/>
              </a:rPr>
              <a:t>budgeted </a:t>
            </a:r>
            <a:r>
              <a:rPr lang="en-US" sz="2400" dirty="0">
                <a:latin typeface="Comic Sans MS" pitchFamily="66" charset="0"/>
              </a:rPr>
              <a:t>effort and available </a:t>
            </a:r>
            <a:r>
              <a:rPr lang="en-US" sz="2400" dirty="0" smtClean="0">
                <a:latin typeface="Comic Sans MS" pitchFamily="66" charset="0"/>
              </a:rPr>
              <a:t>funds, individual multi-year funding plans for each employee (student, post-doc, research faculty, lab staff) who is either partially or fully funded from </a:t>
            </a:r>
            <a:r>
              <a:rPr lang="en-US" sz="2400" dirty="0">
                <a:latin typeface="Comic Sans MS" pitchFamily="66" charset="0"/>
              </a:rPr>
              <a:t>“soft money” (grant) </a:t>
            </a:r>
            <a:r>
              <a:rPr lang="en-US" sz="2400" dirty="0" smtClean="0">
                <a:latin typeface="Comic Sans MS" pitchFamily="66" charset="0"/>
              </a:rPr>
              <a:t>sources.  </a:t>
            </a:r>
            <a:r>
              <a:rPr lang="en-US" sz="2400" dirty="0">
                <a:latin typeface="Comic Sans MS" pitchFamily="66" charset="0"/>
              </a:rPr>
              <a:t>S</a:t>
            </a:r>
            <a:r>
              <a:rPr lang="en-US" sz="2400" dirty="0" smtClean="0">
                <a:latin typeface="Comic Sans MS" pitchFamily="66" charset="0"/>
              </a:rPr>
              <a:t>ummer support for 9-month faculty may be included in this process.</a:t>
            </a:r>
          </a:p>
          <a:p>
            <a:pPr marL="0" indent="0">
              <a:buClrTx/>
              <a:buNone/>
            </a:pPr>
            <a:r>
              <a:rPr lang="en-US" sz="400" dirty="0" smtClean="0">
                <a:latin typeface="Comic Sans MS" pitchFamily="66" charset="0"/>
              </a:rPr>
              <a:t> </a:t>
            </a:r>
          </a:p>
          <a:p>
            <a:pPr marL="0" indent="0">
              <a:buClrTx/>
              <a:buNone/>
            </a:pPr>
            <a:r>
              <a:rPr lang="en-US" sz="2400" dirty="0" smtClean="0">
                <a:latin typeface="Comic Sans MS" pitchFamily="66" charset="0"/>
              </a:rPr>
              <a:t>It is quite daunting to develop these multi-year funding plans and extremely difficult to communicate problems (gaps in funding) to others using only financial reports!</a:t>
            </a:r>
            <a:endParaRPr lang="en-US" sz="2400" dirty="0">
              <a:latin typeface="Comic Sans MS" pitchFamily="66" charset="0"/>
            </a:endParaRPr>
          </a:p>
          <a:p>
            <a:pPr marL="400050" lvl="2" indent="0">
              <a:buClrTx/>
              <a:buNone/>
            </a:pPr>
            <a:endParaRPr lang="en-US" sz="1000" dirty="0" smtClean="0">
              <a:latin typeface="Comic Sans MS" pitchFamily="66" charset="0"/>
            </a:endParaRPr>
          </a:p>
        </p:txBody>
      </p:sp>
      <p:sp>
        <p:nvSpPr>
          <p:cNvPr id="2" name="TextBox 1"/>
          <p:cNvSpPr txBox="1"/>
          <p:nvPr/>
        </p:nvSpPr>
        <p:spPr>
          <a:xfrm>
            <a:off x="457200" y="5587425"/>
            <a:ext cx="7924800" cy="584775"/>
          </a:xfrm>
          <a:prstGeom prst="rect">
            <a:avLst/>
          </a:prstGeom>
          <a:solidFill>
            <a:schemeClr val="bg1">
              <a:lumMod val="25000"/>
            </a:schemeClr>
          </a:solidFill>
          <a:ln w="38100">
            <a:solidFill>
              <a:schemeClr val="tx1"/>
            </a:solidFill>
          </a:ln>
        </p:spPr>
        <p:txBody>
          <a:bodyPr wrap="square" rtlCol="0">
            <a:spAutoFit/>
          </a:bodyPr>
          <a:lstStyle/>
          <a:p>
            <a:pPr algn="ctr"/>
            <a:r>
              <a:rPr lang="en-US" sz="3200" dirty="0" smtClean="0">
                <a:solidFill>
                  <a:srgbClr val="FFFFFF"/>
                </a:solidFill>
                <a:latin typeface="Comic Sans MS" pitchFamily="66" charset="0"/>
              </a:rPr>
              <a:t>A picture is worth a thousand words!</a:t>
            </a:r>
            <a:endParaRPr lang="en-US" sz="3200" dirty="0">
              <a:solidFill>
                <a:srgbClr val="FFFFFF"/>
              </a:solidFill>
              <a:latin typeface="Comic Sans MS" pitchFamily="66" charset="0"/>
            </a:endParaRPr>
          </a:p>
        </p:txBody>
      </p:sp>
    </p:spTree>
    <p:extLst>
      <p:ext uri="{BB962C8B-B14F-4D97-AF65-F5344CB8AC3E}">
        <p14:creationId xmlns:p14="http://schemas.microsoft.com/office/powerpoint/2010/main" val="6897395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685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6851">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6851" grpId="0" uiExpand="1" build="p"/>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533400" y="762000"/>
          <a:ext cx="8293100" cy="5791200"/>
        </p:xfrm>
        <a:graphic>
          <a:graphicData uri="http://schemas.openxmlformats.org/presentationml/2006/ole">
            <mc:AlternateContent xmlns:mc="http://schemas.openxmlformats.org/markup-compatibility/2006">
              <mc:Choice xmlns:v="urn:schemas-microsoft-com:vml" Requires="v">
                <p:oleObj spid="_x0000_s9219" name="Worksheet" r:id="rId3" imgW="7915351" imgH="5676900" progId="Excel.Sheet.8">
                  <p:embed/>
                </p:oleObj>
              </mc:Choice>
              <mc:Fallback>
                <p:oleObj name="Worksheet" r:id="rId3" imgW="7915351" imgH="56769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762000"/>
                        <a:ext cx="82931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5" name="Text Box 3"/>
          <p:cNvSpPr txBox="1">
            <a:spLocks noChangeArrowheads="1"/>
          </p:cNvSpPr>
          <p:nvPr/>
        </p:nvSpPr>
        <p:spPr bwMode="auto">
          <a:xfrm>
            <a:off x="0" y="0"/>
            <a:ext cx="9067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600" dirty="0">
                <a:solidFill>
                  <a:schemeClr val="bg1">
                    <a:lumMod val="25000"/>
                  </a:schemeClr>
                </a:solidFill>
                <a:latin typeface="Comic Sans MS" pitchFamily="66" charset="0"/>
              </a:rPr>
              <a:t>Personnel Funding </a:t>
            </a:r>
            <a:r>
              <a:rPr lang="en-US" sz="3600" dirty="0" smtClean="0">
                <a:solidFill>
                  <a:schemeClr val="bg1">
                    <a:lumMod val="25000"/>
                  </a:schemeClr>
                </a:solidFill>
                <a:latin typeface="Comic Sans MS" pitchFamily="66" charset="0"/>
              </a:rPr>
              <a:t>Chart – Initial Planning</a:t>
            </a:r>
            <a:endParaRPr lang="en-US" sz="3600" dirty="0">
              <a:solidFill>
                <a:schemeClr val="bg1">
                  <a:lumMod val="25000"/>
                </a:schemeClr>
              </a:solidFill>
              <a:latin typeface="Comic Sans MS" pitchFamily="66" charset="0"/>
            </a:endParaRPr>
          </a:p>
        </p:txBody>
      </p:sp>
    </p:spTree>
    <p:extLst>
      <p:ext uri="{BB962C8B-B14F-4D97-AF65-F5344CB8AC3E}">
        <p14:creationId xmlns:p14="http://schemas.microsoft.com/office/powerpoint/2010/main" val="960094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47688" y="-76200"/>
            <a:ext cx="7758112" cy="1152525"/>
          </a:xfrm>
        </p:spPr>
        <p:txBody>
          <a:bodyPr/>
          <a:lstStyle/>
          <a:p>
            <a:pPr algn="ctr"/>
            <a:r>
              <a:rPr lang="en-US" sz="4000" dirty="0" smtClean="0">
                <a:solidFill>
                  <a:schemeClr val="bg1">
                    <a:lumMod val="25000"/>
                  </a:schemeClr>
                </a:solidFill>
                <a:latin typeface="Comic Sans MS" pitchFamily="66" charset="0"/>
              </a:rPr>
              <a:t>Remember</a:t>
            </a:r>
            <a:r>
              <a:rPr lang="en-US" sz="4000" dirty="0" smtClean="0">
                <a:solidFill>
                  <a:schemeClr val="tx1"/>
                </a:solidFill>
                <a:latin typeface="Comic Sans MS" pitchFamily="66" charset="0"/>
              </a:rPr>
              <a:t>…</a:t>
            </a:r>
            <a:endParaRPr lang="en-US" sz="3600" dirty="0" smtClean="0">
              <a:solidFill>
                <a:schemeClr val="tx1"/>
              </a:solidFill>
              <a:latin typeface="Comic Sans MS" pitchFamily="66" charset="0"/>
            </a:endParaRPr>
          </a:p>
        </p:txBody>
      </p:sp>
      <p:sp>
        <p:nvSpPr>
          <p:cNvPr id="846851" name="Rectangle 3"/>
          <p:cNvSpPr>
            <a:spLocks noGrp="1" noChangeArrowheads="1"/>
          </p:cNvSpPr>
          <p:nvPr>
            <p:ph type="body" idx="1"/>
          </p:nvPr>
        </p:nvSpPr>
        <p:spPr>
          <a:xfrm>
            <a:off x="0" y="838200"/>
            <a:ext cx="9144000" cy="4648200"/>
          </a:xfrm>
        </p:spPr>
        <p:txBody>
          <a:bodyPr/>
          <a:lstStyle/>
          <a:p>
            <a:pPr marL="457200" lvl="1" indent="-457200">
              <a:buClrTx/>
              <a:buFont typeface="Arial" pitchFamily="34" charset="0"/>
              <a:buChar char="•"/>
            </a:pPr>
            <a:r>
              <a:rPr lang="en-US" dirty="0" smtClean="0">
                <a:latin typeface="Comic Sans MS" pitchFamily="66" charset="0"/>
              </a:rPr>
              <a:t>Awards are made </a:t>
            </a:r>
            <a:r>
              <a:rPr lang="en-US" u="sng" dirty="0" smtClean="0">
                <a:solidFill>
                  <a:srgbClr val="C00000"/>
                </a:solidFill>
                <a:latin typeface="Comic Sans MS" pitchFamily="66" charset="0"/>
              </a:rPr>
              <a:t>to an organization</a:t>
            </a:r>
            <a:r>
              <a:rPr lang="en-US" dirty="0" smtClean="0">
                <a:solidFill>
                  <a:srgbClr val="C00000"/>
                </a:solidFill>
                <a:latin typeface="Comic Sans MS" pitchFamily="66" charset="0"/>
              </a:rPr>
              <a:t> </a:t>
            </a:r>
            <a:r>
              <a:rPr lang="en-US" dirty="0" smtClean="0">
                <a:latin typeface="Comic Sans MS" pitchFamily="66" charset="0"/>
              </a:rPr>
              <a:t>in the </a:t>
            </a:r>
            <a:r>
              <a:rPr lang="en-US" u="sng" dirty="0" smtClean="0">
                <a:latin typeface="Comic Sans MS" pitchFamily="66" charset="0"/>
              </a:rPr>
              <a:t>name</a:t>
            </a:r>
            <a:r>
              <a:rPr lang="en-US" dirty="0" smtClean="0">
                <a:latin typeface="Comic Sans MS" pitchFamily="66" charset="0"/>
              </a:rPr>
              <a:t> of a Principal Investigator.</a:t>
            </a:r>
          </a:p>
          <a:p>
            <a:pPr marL="457200" lvl="1" indent="-457200">
              <a:buClrTx/>
              <a:buFont typeface="Arial" pitchFamily="34" charset="0"/>
              <a:buChar char="•"/>
            </a:pPr>
            <a:r>
              <a:rPr lang="en-US" sz="2800" dirty="0" smtClean="0">
                <a:latin typeface="Comic Sans MS" pitchFamily="66" charset="0"/>
              </a:rPr>
              <a:t>The PI has </a:t>
            </a:r>
            <a:r>
              <a:rPr lang="en-US" sz="2800" dirty="0">
                <a:latin typeface="Comic Sans MS" pitchFamily="66" charset="0"/>
              </a:rPr>
              <a:t>primary </a:t>
            </a:r>
            <a:r>
              <a:rPr lang="en-US" sz="2800" dirty="0" smtClean="0">
                <a:latin typeface="Comic Sans MS" pitchFamily="66" charset="0"/>
              </a:rPr>
              <a:t>responsibility for </a:t>
            </a:r>
            <a:r>
              <a:rPr lang="en-US" sz="2800" u="sng" dirty="0" smtClean="0">
                <a:solidFill>
                  <a:srgbClr val="C00000"/>
                </a:solidFill>
                <a:latin typeface="Comic Sans MS" pitchFamily="66" charset="0"/>
              </a:rPr>
              <a:t>project</a:t>
            </a:r>
            <a:r>
              <a:rPr lang="en-US" sz="2800" dirty="0" smtClean="0">
                <a:latin typeface="Comic Sans MS" pitchFamily="66" charset="0"/>
              </a:rPr>
              <a:t> </a:t>
            </a:r>
            <a:r>
              <a:rPr lang="en-US" sz="2800" u="sng" dirty="0" smtClean="0">
                <a:solidFill>
                  <a:srgbClr val="C00000"/>
                </a:solidFill>
                <a:latin typeface="Comic Sans MS" pitchFamily="66" charset="0"/>
              </a:rPr>
              <a:t>performance</a:t>
            </a:r>
            <a:r>
              <a:rPr lang="en-US" sz="2800" dirty="0">
                <a:latin typeface="Comic Sans MS" pitchFamily="66" charset="0"/>
              </a:rPr>
              <a:t> </a:t>
            </a:r>
            <a:r>
              <a:rPr lang="en-US" sz="2800" dirty="0" smtClean="0">
                <a:latin typeface="Comic Sans MS" pitchFamily="66" charset="0"/>
              </a:rPr>
              <a:t>and the university has rather complex</a:t>
            </a:r>
            <a:r>
              <a:rPr lang="en-US" sz="2800" dirty="0" smtClean="0">
                <a:solidFill>
                  <a:srgbClr val="C00000"/>
                </a:solidFill>
                <a:latin typeface="Comic Sans MS" pitchFamily="66" charset="0"/>
              </a:rPr>
              <a:t> </a:t>
            </a:r>
            <a:r>
              <a:rPr lang="en-US" sz="2800" u="sng" dirty="0" smtClean="0">
                <a:solidFill>
                  <a:srgbClr val="C00000"/>
                </a:solidFill>
                <a:latin typeface="Comic Sans MS" pitchFamily="66" charset="0"/>
              </a:rPr>
              <a:t>compliance</a:t>
            </a:r>
            <a:r>
              <a:rPr lang="en-US" sz="2800" dirty="0" smtClean="0">
                <a:solidFill>
                  <a:srgbClr val="C00000"/>
                </a:solidFill>
                <a:latin typeface="Comic Sans MS" pitchFamily="66" charset="0"/>
              </a:rPr>
              <a:t> </a:t>
            </a:r>
            <a:r>
              <a:rPr lang="en-US" sz="2800" dirty="0" smtClean="0">
                <a:latin typeface="Comic Sans MS" pitchFamily="66" charset="0"/>
              </a:rPr>
              <a:t>responsibilities.</a:t>
            </a:r>
          </a:p>
          <a:p>
            <a:pPr marL="457200" lvl="1" indent="-457200">
              <a:buClrTx/>
              <a:buFont typeface="Arial" pitchFamily="34" charset="0"/>
              <a:buChar char="•"/>
            </a:pPr>
            <a:r>
              <a:rPr lang="en-US" dirty="0" smtClean="0">
                <a:latin typeface="Comic Sans MS" pitchFamily="66" charset="0"/>
              </a:rPr>
              <a:t>But the PI certainly has many compliance responsibilities including:</a:t>
            </a:r>
            <a:endParaRPr lang="en-US" sz="2800" dirty="0" smtClean="0">
              <a:latin typeface="Comic Sans MS" pitchFamily="66" charset="0"/>
            </a:endParaRPr>
          </a:p>
          <a:p>
            <a:pPr marL="857250" lvl="2" indent="-457200">
              <a:buClrTx/>
              <a:buFont typeface="Arial" pitchFamily="34" charset="0"/>
              <a:buChar char="•"/>
            </a:pPr>
            <a:r>
              <a:rPr lang="en-US" sz="2400" dirty="0" smtClean="0">
                <a:latin typeface="Comic Sans MS" pitchFamily="66" charset="0"/>
              </a:rPr>
              <a:t>financial compliance, account management and </a:t>
            </a:r>
            <a:r>
              <a:rPr lang="en-US" dirty="0" smtClean="0">
                <a:latin typeface="Comic Sans MS" pitchFamily="66" charset="0"/>
              </a:rPr>
              <a:t>determining the “</a:t>
            </a:r>
            <a:r>
              <a:rPr lang="en-US" dirty="0" err="1" smtClean="0">
                <a:latin typeface="Comic Sans MS" pitchFamily="66" charset="0"/>
              </a:rPr>
              <a:t>allocability</a:t>
            </a:r>
            <a:r>
              <a:rPr lang="en-US" dirty="0" smtClean="0">
                <a:latin typeface="Comic Sans MS" pitchFamily="66" charset="0"/>
              </a:rPr>
              <a:t>” of all expenditures, </a:t>
            </a:r>
            <a:endParaRPr lang="en-US" sz="2400" dirty="0" smtClean="0">
              <a:latin typeface="Comic Sans MS" pitchFamily="66" charset="0"/>
            </a:endParaRPr>
          </a:p>
          <a:p>
            <a:pPr marL="857250" lvl="2" indent="-457200">
              <a:buClrTx/>
              <a:buFont typeface="Arial" pitchFamily="34" charset="0"/>
              <a:buChar char="•"/>
            </a:pPr>
            <a:r>
              <a:rPr lang="en-US" dirty="0" smtClean="0">
                <a:latin typeface="Comic Sans MS" pitchFamily="66" charset="0"/>
              </a:rPr>
              <a:t>maintaining high ethical standards in the conduct of research, and, where applicable, </a:t>
            </a:r>
          </a:p>
          <a:p>
            <a:pPr marL="857250" lvl="2" indent="-457200">
              <a:buClrTx/>
              <a:buFont typeface="Arial" pitchFamily="34" charset="0"/>
              <a:buChar char="•"/>
            </a:pPr>
            <a:r>
              <a:rPr lang="en-US" dirty="0">
                <a:latin typeface="Comic Sans MS" pitchFamily="66" charset="0"/>
              </a:rPr>
              <a:t>f</a:t>
            </a:r>
            <a:r>
              <a:rPr lang="en-US" dirty="0" smtClean="0">
                <a:latin typeface="Comic Sans MS" pitchFamily="66" charset="0"/>
              </a:rPr>
              <a:t>ollowing IRB protocol and standards for lab safety and the handling of hazardous materials.</a:t>
            </a:r>
          </a:p>
        </p:txBody>
      </p:sp>
    </p:spTree>
    <p:extLst>
      <p:ext uri="{BB962C8B-B14F-4D97-AF65-F5344CB8AC3E}">
        <p14:creationId xmlns:p14="http://schemas.microsoft.com/office/powerpoint/2010/main" val="284844937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685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685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468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extLst>
              <p:ext uri="{D42A27DB-BD31-4B8C-83A1-F6EECF244321}">
                <p14:modId xmlns:p14="http://schemas.microsoft.com/office/powerpoint/2010/main" val="4146833256"/>
              </p:ext>
            </p:extLst>
          </p:nvPr>
        </p:nvGraphicFramePr>
        <p:xfrm>
          <a:off x="533400" y="762000"/>
          <a:ext cx="8293100" cy="5791200"/>
        </p:xfrm>
        <a:graphic>
          <a:graphicData uri="http://schemas.openxmlformats.org/presentationml/2006/ole">
            <mc:AlternateContent xmlns:mc="http://schemas.openxmlformats.org/markup-compatibility/2006">
              <mc:Choice xmlns:v="urn:schemas-microsoft-com:vml" Requires="v">
                <p:oleObj spid="_x0000_s8197" name="Worksheet" r:id="rId3" imgW="7915351" imgH="5676900" progId="Excel.Sheet.8">
                  <p:embed/>
                </p:oleObj>
              </mc:Choice>
              <mc:Fallback>
                <p:oleObj name="Worksheet" r:id="rId3" imgW="7915351" imgH="56769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762000"/>
                        <a:ext cx="82931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5" name="Text Box 3"/>
          <p:cNvSpPr txBox="1">
            <a:spLocks noChangeArrowheads="1"/>
          </p:cNvSpPr>
          <p:nvPr/>
        </p:nvSpPr>
        <p:spPr bwMode="auto">
          <a:xfrm>
            <a:off x="0" y="0"/>
            <a:ext cx="9067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600" dirty="0">
                <a:solidFill>
                  <a:schemeClr val="bg1">
                    <a:lumMod val="25000"/>
                  </a:schemeClr>
                </a:solidFill>
                <a:latin typeface="Comic Sans MS" pitchFamily="66" charset="0"/>
              </a:rPr>
              <a:t>Personnel Funding </a:t>
            </a:r>
            <a:r>
              <a:rPr lang="en-US" sz="3600" dirty="0" smtClean="0">
                <a:solidFill>
                  <a:schemeClr val="bg1">
                    <a:lumMod val="25000"/>
                  </a:schemeClr>
                </a:solidFill>
                <a:latin typeface="Comic Sans MS" pitchFamily="66" charset="0"/>
              </a:rPr>
              <a:t>Chart – Initial Planning</a:t>
            </a:r>
            <a:endParaRPr lang="en-US" sz="3600" dirty="0">
              <a:solidFill>
                <a:schemeClr val="bg1">
                  <a:lumMod val="25000"/>
                </a:schemeClr>
              </a:solidFill>
              <a:latin typeface="Comic Sans MS" pitchFamily="66" charset="0"/>
            </a:endParaRPr>
          </a:p>
        </p:txBody>
      </p:sp>
      <p:sp>
        <p:nvSpPr>
          <p:cNvPr id="4" name="TextBox 3"/>
          <p:cNvSpPr txBox="1"/>
          <p:nvPr/>
        </p:nvSpPr>
        <p:spPr>
          <a:xfrm>
            <a:off x="228600" y="2057400"/>
            <a:ext cx="8686800" cy="2246769"/>
          </a:xfrm>
          <a:prstGeom prst="rect">
            <a:avLst/>
          </a:prstGeom>
          <a:solidFill>
            <a:srgbClr val="FFFF00"/>
          </a:solidFill>
          <a:ln w="38100">
            <a:solidFill>
              <a:schemeClr val="tx1"/>
            </a:solidFill>
          </a:ln>
        </p:spPr>
        <p:txBody>
          <a:bodyPr wrap="square" rtlCol="0">
            <a:spAutoFit/>
          </a:bodyPr>
          <a:lstStyle/>
          <a:p>
            <a:r>
              <a:rPr lang="en-US" sz="2800" dirty="0" smtClean="0">
                <a:latin typeface="Comic Sans MS" pitchFamily="66" charset="0"/>
              </a:rPr>
              <a:t>Entries are made on this chart </a:t>
            </a:r>
            <a:r>
              <a:rPr lang="en-US" sz="2800" u="sng" dirty="0" smtClean="0">
                <a:latin typeface="Comic Sans MS" pitchFamily="66" charset="0"/>
              </a:rPr>
              <a:t>after</a:t>
            </a:r>
            <a:r>
              <a:rPr lang="en-US" sz="2800" dirty="0" smtClean="0">
                <a:latin typeface="Comic Sans MS" pitchFamily="66" charset="0"/>
              </a:rPr>
              <a:t> payroll actions have been entered, so we know the action is consistent with the </a:t>
            </a:r>
            <a:r>
              <a:rPr lang="en-US" sz="2800" u="sng" dirty="0" smtClean="0">
                <a:latin typeface="Comic Sans MS" pitchFamily="66" charset="0"/>
              </a:rPr>
              <a:t>project budget</a:t>
            </a:r>
            <a:r>
              <a:rPr lang="en-US" sz="2800" dirty="0" smtClean="0">
                <a:latin typeface="Comic Sans MS" pitchFamily="66" charset="0"/>
              </a:rPr>
              <a:t> and we know there are </a:t>
            </a:r>
            <a:r>
              <a:rPr lang="en-US" sz="2800" u="sng" dirty="0" smtClean="0">
                <a:latin typeface="Comic Sans MS" pitchFamily="66" charset="0"/>
              </a:rPr>
              <a:t>adequate funds</a:t>
            </a:r>
            <a:r>
              <a:rPr lang="en-US" sz="2800" dirty="0" smtClean="0">
                <a:latin typeface="Comic Sans MS" pitchFamily="66" charset="0"/>
              </a:rPr>
              <a:t> in the </a:t>
            </a:r>
            <a:r>
              <a:rPr lang="en-US" sz="2800" dirty="0" smtClean="0">
                <a:latin typeface="Comic Sans MS" pitchFamily="66" charset="0"/>
              </a:rPr>
              <a:t>personnel line and overall </a:t>
            </a:r>
            <a:r>
              <a:rPr lang="en-US" sz="2800" dirty="0" smtClean="0">
                <a:latin typeface="Comic Sans MS" pitchFamily="66" charset="0"/>
              </a:rPr>
              <a:t>budget. </a:t>
            </a:r>
          </a:p>
        </p:txBody>
      </p:sp>
    </p:spTree>
    <p:extLst>
      <p:ext uri="{BB962C8B-B14F-4D97-AF65-F5344CB8AC3E}">
        <p14:creationId xmlns:p14="http://schemas.microsoft.com/office/powerpoint/2010/main" val="2707327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extLst>
              <p:ext uri="{D42A27DB-BD31-4B8C-83A1-F6EECF244321}">
                <p14:modId xmlns:p14="http://schemas.microsoft.com/office/powerpoint/2010/main" val="3818078031"/>
              </p:ext>
            </p:extLst>
          </p:nvPr>
        </p:nvGraphicFramePr>
        <p:xfrm>
          <a:off x="533400" y="762000"/>
          <a:ext cx="8293100" cy="5791200"/>
        </p:xfrm>
        <a:graphic>
          <a:graphicData uri="http://schemas.openxmlformats.org/presentationml/2006/ole">
            <mc:AlternateContent xmlns:mc="http://schemas.openxmlformats.org/markup-compatibility/2006">
              <mc:Choice xmlns:v="urn:schemas-microsoft-com:vml" Requires="v">
                <p:oleObj spid="_x0000_s7175" name="Worksheet" r:id="rId3" imgW="7915351" imgH="5676900" progId="Excel.Sheet.8">
                  <p:embed/>
                </p:oleObj>
              </mc:Choice>
              <mc:Fallback>
                <p:oleObj name="Worksheet" r:id="rId3" imgW="7915351" imgH="56769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762000"/>
                        <a:ext cx="82931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5" name="Text Box 3"/>
          <p:cNvSpPr txBox="1">
            <a:spLocks noChangeArrowheads="1"/>
          </p:cNvSpPr>
          <p:nvPr/>
        </p:nvSpPr>
        <p:spPr bwMode="auto">
          <a:xfrm>
            <a:off x="0" y="0"/>
            <a:ext cx="9067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600" dirty="0">
                <a:solidFill>
                  <a:schemeClr val="bg1">
                    <a:lumMod val="25000"/>
                  </a:schemeClr>
                </a:solidFill>
                <a:latin typeface="Comic Sans MS" pitchFamily="66" charset="0"/>
              </a:rPr>
              <a:t>Personnel Funding </a:t>
            </a:r>
            <a:r>
              <a:rPr lang="en-US" sz="3600" dirty="0" smtClean="0">
                <a:solidFill>
                  <a:schemeClr val="bg1">
                    <a:lumMod val="25000"/>
                  </a:schemeClr>
                </a:solidFill>
                <a:latin typeface="Comic Sans MS" pitchFamily="66" charset="0"/>
              </a:rPr>
              <a:t>Chart – Initial Planning</a:t>
            </a:r>
            <a:endParaRPr lang="en-US" sz="3600" dirty="0">
              <a:solidFill>
                <a:schemeClr val="bg1">
                  <a:lumMod val="25000"/>
                </a:schemeClr>
              </a:solidFill>
              <a:latin typeface="Comic Sans MS" pitchFamily="66" charset="0"/>
            </a:endParaRPr>
          </a:p>
        </p:txBody>
      </p:sp>
      <p:sp>
        <p:nvSpPr>
          <p:cNvPr id="4" name="TextBox 3"/>
          <p:cNvSpPr txBox="1"/>
          <p:nvPr/>
        </p:nvSpPr>
        <p:spPr>
          <a:xfrm>
            <a:off x="609600" y="2057400"/>
            <a:ext cx="8153400" cy="2677656"/>
          </a:xfrm>
          <a:prstGeom prst="rect">
            <a:avLst/>
          </a:prstGeom>
          <a:solidFill>
            <a:srgbClr val="FFFF00"/>
          </a:solidFill>
          <a:ln w="38100">
            <a:solidFill>
              <a:schemeClr val="tx1"/>
            </a:solidFill>
          </a:ln>
        </p:spPr>
        <p:txBody>
          <a:bodyPr wrap="square" rtlCol="0">
            <a:spAutoFit/>
          </a:bodyPr>
          <a:lstStyle/>
          <a:p>
            <a:pPr algn="ctr"/>
            <a:r>
              <a:rPr lang="en-US" sz="2800" u="sng" dirty="0" smtClean="0">
                <a:latin typeface="Comic Sans MS" pitchFamily="66" charset="0"/>
              </a:rPr>
              <a:t>Yellow</a:t>
            </a:r>
            <a:r>
              <a:rPr lang="en-US" sz="2800" dirty="0" smtClean="0">
                <a:latin typeface="Comic Sans MS" pitchFamily="66" charset="0"/>
              </a:rPr>
              <a:t> </a:t>
            </a:r>
            <a:r>
              <a:rPr lang="en-US" sz="2800" dirty="0" smtClean="0">
                <a:latin typeface="Comic Sans MS" pitchFamily="66" charset="0"/>
              </a:rPr>
              <a:t>means the project is expected to be extended, but it hasn’t been yet.  Once the appropriate action is received, it will be changed  to green.</a:t>
            </a:r>
          </a:p>
          <a:p>
            <a:pPr algn="ctr"/>
            <a:endParaRPr lang="en-US" sz="2800" dirty="0">
              <a:latin typeface="Comic Sans MS" pitchFamily="66" charset="0"/>
            </a:endParaRPr>
          </a:p>
          <a:p>
            <a:pPr algn="ctr"/>
            <a:r>
              <a:rPr lang="en-US" sz="2800" u="sng" dirty="0" smtClean="0">
                <a:latin typeface="Comic Sans MS" pitchFamily="66" charset="0"/>
              </a:rPr>
              <a:t>Red</a:t>
            </a:r>
            <a:r>
              <a:rPr lang="en-US" sz="2800" dirty="0" smtClean="0">
                <a:latin typeface="Comic Sans MS" pitchFamily="66" charset="0"/>
              </a:rPr>
              <a:t> means the project is coming to an end!</a:t>
            </a:r>
            <a:endParaRPr lang="en-US" sz="2800" dirty="0" smtClean="0">
              <a:latin typeface="Comic Sans MS" pitchFamily="66" charset="0"/>
            </a:endParaRPr>
          </a:p>
        </p:txBody>
      </p:sp>
    </p:spTree>
    <p:extLst>
      <p:ext uri="{BB962C8B-B14F-4D97-AF65-F5344CB8AC3E}">
        <p14:creationId xmlns:p14="http://schemas.microsoft.com/office/powerpoint/2010/main" val="3253353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533400" y="762000"/>
          <a:ext cx="8293100" cy="5791200"/>
        </p:xfrm>
        <a:graphic>
          <a:graphicData uri="http://schemas.openxmlformats.org/presentationml/2006/ole">
            <mc:AlternateContent xmlns:mc="http://schemas.openxmlformats.org/markup-compatibility/2006">
              <mc:Choice xmlns:v="urn:schemas-microsoft-com:vml" Requires="v">
                <p:oleObj spid="_x0000_s1060" name="Worksheet" r:id="rId3" imgW="7915351" imgH="5676900" progId="Excel.Sheet.8">
                  <p:embed/>
                </p:oleObj>
              </mc:Choice>
              <mc:Fallback>
                <p:oleObj name="Worksheet" r:id="rId3" imgW="7915351" imgH="56769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762000"/>
                        <a:ext cx="82931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5" name="Text Box 3"/>
          <p:cNvSpPr txBox="1">
            <a:spLocks noChangeArrowheads="1"/>
          </p:cNvSpPr>
          <p:nvPr/>
        </p:nvSpPr>
        <p:spPr bwMode="auto">
          <a:xfrm>
            <a:off x="0" y="0"/>
            <a:ext cx="9067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600" dirty="0">
                <a:solidFill>
                  <a:schemeClr val="bg1">
                    <a:lumMod val="25000"/>
                  </a:schemeClr>
                </a:solidFill>
                <a:latin typeface="Comic Sans MS" pitchFamily="66" charset="0"/>
              </a:rPr>
              <a:t>Personnel Funding </a:t>
            </a:r>
            <a:r>
              <a:rPr lang="en-US" sz="3600" dirty="0" smtClean="0">
                <a:solidFill>
                  <a:schemeClr val="bg1">
                    <a:lumMod val="25000"/>
                  </a:schemeClr>
                </a:solidFill>
                <a:latin typeface="Comic Sans MS" pitchFamily="66" charset="0"/>
              </a:rPr>
              <a:t>Chart – Initial Planning</a:t>
            </a:r>
            <a:endParaRPr lang="en-US" sz="3600" dirty="0">
              <a:solidFill>
                <a:schemeClr val="bg1">
                  <a:lumMod val="25000"/>
                </a:schemeClr>
              </a:solidFill>
              <a:latin typeface="Comic Sans MS" pitchFamily="66" charset="0"/>
            </a:endParaRPr>
          </a:p>
        </p:txBody>
      </p:sp>
    </p:spTree>
    <p:extLst>
      <p:ext uri="{BB962C8B-B14F-4D97-AF65-F5344CB8AC3E}">
        <p14:creationId xmlns:p14="http://schemas.microsoft.com/office/powerpoint/2010/main" val="12340713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431800" y="787400"/>
          <a:ext cx="8280400" cy="5981700"/>
        </p:xfrm>
        <a:graphic>
          <a:graphicData uri="http://schemas.openxmlformats.org/presentationml/2006/ole">
            <mc:AlternateContent xmlns:mc="http://schemas.openxmlformats.org/markup-compatibility/2006">
              <mc:Choice xmlns:v="urn:schemas-microsoft-com:vml" Requires="v">
                <p:oleObj spid="_x0000_s2084" name="Worksheet" r:id="rId3" imgW="7858049" imgH="5676900" progId="Excel.Sheet.8">
                  <p:embed/>
                </p:oleObj>
              </mc:Choice>
              <mc:Fallback>
                <p:oleObj name="Worksheet" r:id="rId3" imgW="7858049" imgH="56769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00" y="787400"/>
                        <a:ext cx="8280400" cy="598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9" name="Text Box 3"/>
          <p:cNvSpPr txBox="1">
            <a:spLocks noChangeArrowheads="1"/>
          </p:cNvSpPr>
          <p:nvPr/>
        </p:nvSpPr>
        <p:spPr bwMode="auto">
          <a:xfrm>
            <a:off x="-152400" y="1"/>
            <a:ext cx="9525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600" dirty="0">
                <a:solidFill>
                  <a:schemeClr val="bg1">
                    <a:lumMod val="25000"/>
                  </a:schemeClr>
                </a:solidFill>
                <a:latin typeface="Comic Sans MS" pitchFamily="66" charset="0"/>
              </a:rPr>
              <a:t>Personnel Funding </a:t>
            </a:r>
            <a:r>
              <a:rPr lang="en-US" sz="3600" dirty="0" smtClean="0">
                <a:solidFill>
                  <a:schemeClr val="bg1">
                    <a:lumMod val="25000"/>
                  </a:schemeClr>
                </a:solidFill>
                <a:latin typeface="Comic Sans MS" pitchFamily="66" charset="0"/>
              </a:rPr>
              <a:t>Chart–Actual Expenses</a:t>
            </a:r>
            <a:endParaRPr lang="en-US" sz="3600" dirty="0">
              <a:solidFill>
                <a:schemeClr val="bg1">
                  <a:lumMod val="25000"/>
                </a:schemeClr>
              </a:solidFill>
              <a:latin typeface="Comic Sans MS" pitchFamily="66" charset="0"/>
            </a:endParaRPr>
          </a:p>
        </p:txBody>
      </p:sp>
    </p:spTree>
    <p:extLst>
      <p:ext uri="{BB962C8B-B14F-4D97-AF65-F5344CB8AC3E}">
        <p14:creationId xmlns:p14="http://schemas.microsoft.com/office/powerpoint/2010/main" val="3668646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extLst>
              <p:ext uri="{D42A27DB-BD31-4B8C-83A1-F6EECF244321}">
                <p14:modId xmlns:p14="http://schemas.microsoft.com/office/powerpoint/2010/main" val="3095257424"/>
              </p:ext>
            </p:extLst>
          </p:nvPr>
        </p:nvGraphicFramePr>
        <p:xfrm>
          <a:off x="431800" y="787400"/>
          <a:ext cx="8280400" cy="5981700"/>
        </p:xfrm>
        <a:graphic>
          <a:graphicData uri="http://schemas.openxmlformats.org/presentationml/2006/ole">
            <mc:AlternateContent xmlns:mc="http://schemas.openxmlformats.org/markup-compatibility/2006">
              <mc:Choice xmlns:v="urn:schemas-microsoft-com:vml" Requires="v">
                <p:oleObj spid="_x0000_s6150" name="Worksheet" r:id="rId3" imgW="7858049" imgH="5676900" progId="Excel.Sheet.8">
                  <p:embed/>
                </p:oleObj>
              </mc:Choice>
              <mc:Fallback>
                <p:oleObj name="Worksheet" r:id="rId3" imgW="7858049" imgH="56769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00" y="787400"/>
                        <a:ext cx="8280400" cy="598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9" name="Text Box 3"/>
          <p:cNvSpPr txBox="1">
            <a:spLocks noChangeArrowheads="1"/>
          </p:cNvSpPr>
          <p:nvPr/>
        </p:nvSpPr>
        <p:spPr bwMode="auto">
          <a:xfrm>
            <a:off x="-152400" y="1"/>
            <a:ext cx="9525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600" dirty="0">
                <a:solidFill>
                  <a:schemeClr val="bg1">
                    <a:lumMod val="25000"/>
                  </a:schemeClr>
                </a:solidFill>
                <a:latin typeface="Comic Sans MS" pitchFamily="66" charset="0"/>
              </a:rPr>
              <a:t>Personnel Funding </a:t>
            </a:r>
            <a:r>
              <a:rPr lang="en-US" sz="3600" dirty="0" smtClean="0">
                <a:solidFill>
                  <a:schemeClr val="bg1">
                    <a:lumMod val="25000"/>
                  </a:schemeClr>
                </a:solidFill>
                <a:latin typeface="Comic Sans MS" pitchFamily="66" charset="0"/>
              </a:rPr>
              <a:t>Chart–Actual Expenses</a:t>
            </a:r>
            <a:endParaRPr lang="en-US" sz="3600" dirty="0">
              <a:solidFill>
                <a:schemeClr val="bg1">
                  <a:lumMod val="25000"/>
                </a:schemeClr>
              </a:solidFill>
              <a:latin typeface="Comic Sans MS" pitchFamily="66" charset="0"/>
            </a:endParaRPr>
          </a:p>
        </p:txBody>
      </p:sp>
      <p:sp>
        <p:nvSpPr>
          <p:cNvPr id="4" name="TextBox 3"/>
          <p:cNvSpPr txBox="1"/>
          <p:nvPr/>
        </p:nvSpPr>
        <p:spPr>
          <a:xfrm>
            <a:off x="1524000" y="1828800"/>
            <a:ext cx="6477000" cy="3046988"/>
          </a:xfrm>
          <a:prstGeom prst="rect">
            <a:avLst/>
          </a:prstGeom>
          <a:solidFill>
            <a:srgbClr val="FFFF00"/>
          </a:solidFill>
          <a:ln w="38100">
            <a:solidFill>
              <a:schemeClr val="tx1"/>
            </a:solidFill>
          </a:ln>
        </p:spPr>
        <p:txBody>
          <a:bodyPr wrap="square" rtlCol="0">
            <a:spAutoFit/>
          </a:bodyPr>
          <a:lstStyle/>
          <a:p>
            <a:pPr algn="ctr"/>
            <a:r>
              <a:rPr lang="en-US" sz="3200" dirty="0" smtClean="0">
                <a:latin typeface="Comic Sans MS" pitchFamily="66" charset="0"/>
              </a:rPr>
              <a:t>I keep the June 30 versions of these charts in an easily accessible file, so I can answer funding source questions easily without having to go to payroll data!</a:t>
            </a:r>
            <a:endParaRPr lang="en-US" sz="3200" dirty="0">
              <a:latin typeface="Comic Sans MS" pitchFamily="66" charset="0"/>
            </a:endParaRPr>
          </a:p>
        </p:txBody>
      </p:sp>
    </p:spTree>
    <p:extLst>
      <p:ext uri="{BB962C8B-B14F-4D97-AF65-F5344CB8AC3E}">
        <p14:creationId xmlns:p14="http://schemas.microsoft.com/office/powerpoint/2010/main" val="2157307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122" name="Object 2"/>
          <p:cNvGraphicFramePr>
            <a:graphicFrameLocks noChangeAspect="1"/>
          </p:cNvGraphicFramePr>
          <p:nvPr>
            <p:extLst>
              <p:ext uri="{D42A27DB-BD31-4B8C-83A1-F6EECF244321}">
                <p14:modId xmlns:p14="http://schemas.microsoft.com/office/powerpoint/2010/main" val="1700666524"/>
              </p:ext>
            </p:extLst>
          </p:nvPr>
        </p:nvGraphicFramePr>
        <p:xfrm>
          <a:off x="152400" y="787400"/>
          <a:ext cx="8890000" cy="5791200"/>
        </p:xfrm>
        <a:graphic>
          <a:graphicData uri="http://schemas.openxmlformats.org/presentationml/2006/ole">
            <mc:AlternateContent xmlns:mc="http://schemas.openxmlformats.org/markup-compatibility/2006">
              <mc:Choice xmlns:v="urn:schemas-microsoft-com:vml" Requires="v">
                <p:oleObj spid="_x0000_s3108" name="Worksheet" r:id="rId3" imgW="8686800" imgH="5676990" progId="Excel.Sheet.8">
                  <p:embed/>
                </p:oleObj>
              </mc:Choice>
              <mc:Fallback>
                <p:oleObj name="Worksheet" r:id="rId3" imgW="8686800" imgH="5676990" progId="Excel.Sheet.8">
                  <p:embed/>
                  <p:pic>
                    <p:nvPicPr>
                      <p:cNvPr id="0" name=""/>
                      <p:cNvPicPr>
                        <a:picLocks noChangeAspect="1" noChangeArrowheads="1"/>
                      </p:cNvPicPr>
                      <p:nvPr/>
                    </p:nvPicPr>
                    <p:blipFill>
                      <a:blip r:embed="rId4"/>
                      <a:srcRect/>
                      <a:stretch>
                        <a:fillRect/>
                      </a:stretch>
                    </p:blipFill>
                    <p:spPr bwMode="auto">
                      <a:xfrm>
                        <a:off x="152400" y="787400"/>
                        <a:ext cx="88900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3" name="Text Box 3"/>
          <p:cNvSpPr txBox="1">
            <a:spLocks noChangeArrowheads="1"/>
          </p:cNvSpPr>
          <p:nvPr/>
        </p:nvSpPr>
        <p:spPr bwMode="auto">
          <a:xfrm>
            <a:off x="0" y="0"/>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600" dirty="0" smtClean="0">
                <a:solidFill>
                  <a:schemeClr val="bg1">
                    <a:lumMod val="25000"/>
                  </a:schemeClr>
                </a:solidFill>
                <a:latin typeface="Comic Sans MS" pitchFamily="66" charset="0"/>
              </a:rPr>
              <a:t>Expanded Personnel </a:t>
            </a:r>
            <a:r>
              <a:rPr lang="en-US" sz="3600" dirty="0">
                <a:solidFill>
                  <a:schemeClr val="bg1">
                    <a:lumMod val="25000"/>
                  </a:schemeClr>
                </a:solidFill>
                <a:latin typeface="Comic Sans MS" pitchFamily="66" charset="0"/>
              </a:rPr>
              <a:t>Funding Chart</a:t>
            </a:r>
          </a:p>
        </p:txBody>
      </p:sp>
    </p:spTree>
    <p:extLst>
      <p:ext uri="{BB962C8B-B14F-4D97-AF65-F5344CB8AC3E}">
        <p14:creationId xmlns:p14="http://schemas.microsoft.com/office/powerpoint/2010/main" val="2076386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28600"/>
            <a:ext cx="8991600" cy="762000"/>
          </a:xfrm>
        </p:spPr>
        <p:txBody>
          <a:bodyPr/>
          <a:lstStyle/>
          <a:p>
            <a:pPr algn="ctr"/>
            <a:r>
              <a:rPr lang="en-US" sz="3600" dirty="0">
                <a:solidFill>
                  <a:schemeClr val="bg1">
                    <a:lumMod val="25000"/>
                  </a:schemeClr>
                </a:solidFill>
                <a:latin typeface="Comic Sans MS" pitchFamily="66" charset="0"/>
              </a:rPr>
              <a:t>Book-to-Bill Reports</a:t>
            </a:r>
            <a:endParaRPr lang="en-US" sz="34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609600"/>
            <a:ext cx="9144000" cy="4343400"/>
          </a:xfrm>
        </p:spPr>
        <p:txBody>
          <a:bodyPr/>
          <a:lstStyle/>
          <a:p>
            <a:pPr marL="400050" lvl="2" indent="0">
              <a:buClrTx/>
              <a:buNone/>
            </a:pPr>
            <a:endParaRPr lang="en-US" sz="2800" u="sng" dirty="0" smtClean="0">
              <a:solidFill>
                <a:schemeClr val="bg1">
                  <a:lumMod val="25000"/>
                </a:schemeClr>
              </a:solidFill>
              <a:latin typeface="Comic Sans MS" pitchFamily="66" charset="0"/>
            </a:endParaRPr>
          </a:p>
          <a:p>
            <a:pPr marL="400050" lvl="2" indent="0">
              <a:buClrTx/>
              <a:buNone/>
            </a:pPr>
            <a:r>
              <a:rPr lang="en-US" dirty="0" smtClean="0">
                <a:latin typeface="Comic Sans MS" pitchFamily="66" charset="0"/>
              </a:rPr>
              <a:t>By comparing </a:t>
            </a:r>
            <a:r>
              <a:rPr lang="en-US" u="sng" dirty="0" smtClean="0">
                <a:latin typeface="Comic Sans MS" pitchFamily="66" charset="0"/>
              </a:rPr>
              <a:t>current period</a:t>
            </a:r>
            <a:r>
              <a:rPr lang="en-US" dirty="0" smtClean="0">
                <a:latin typeface="Comic Sans MS" pitchFamily="66" charset="0"/>
              </a:rPr>
              <a:t> cumulative lab </a:t>
            </a:r>
            <a:r>
              <a:rPr lang="en-US" u="sng" dirty="0" smtClean="0">
                <a:latin typeface="Comic Sans MS" pitchFamily="66" charset="0"/>
              </a:rPr>
              <a:t>expenses</a:t>
            </a:r>
            <a:r>
              <a:rPr lang="en-US" dirty="0" smtClean="0">
                <a:latin typeface="Comic Sans MS" pitchFamily="66" charset="0"/>
              </a:rPr>
              <a:t> with the </a:t>
            </a:r>
            <a:r>
              <a:rPr lang="en-US" u="sng" dirty="0" smtClean="0">
                <a:latin typeface="Comic Sans MS" pitchFamily="66" charset="0"/>
              </a:rPr>
              <a:t>next period</a:t>
            </a:r>
            <a:r>
              <a:rPr lang="en-US" dirty="0" smtClean="0">
                <a:latin typeface="Comic Sans MS" pitchFamily="66" charset="0"/>
              </a:rPr>
              <a:t> (continuing projects plus newly funded </a:t>
            </a:r>
            <a:r>
              <a:rPr lang="en-US" dirty="0">
                <a:latin typeface="Comic Sans MS" pitchFamily="66" charset="0"/>
              </a:rPr>
              <a:t>projects) cumulative lab </a:t>
            </a:r>
            <a:r>
              <a:rPr lang="en-US" u="sng" dirty="0" smtClean="0">
                <a:latin typeface="Comic Sans MS" pitchFamily="66" charset="0"/>
              </a:rPr>
              <a:t>funding</a:t>
            </a:r>
            <a:r>
              <a:rPr lang="en-US" dirty="0" smtClean="0">
                <a:latin typeface="Comic Sans MS" pitchFamily="66" charset="0"/>
              </a:rPr>
              <a:t>, one can spot important funding trends – positive or negative growth.</a:t>
            </a:r>
            <a:endParaRPr lang="en-US" dirty="0">
              <a:latin typeface="Comic Sans MS" pitchFamily="66" charset="0"/>
            </a:endParaRPr>
          </a:p>
          <a:p>
            <a:pPr marL="400050" lvl="2" indent="0">
              <a:buClrTx/>
              <a:buNone/>
            </a:pPr>
            <a:endParaRPr lang="en-US" sz="1000" dirty="0" smtClean="0">
              <a:solidFill>
                <a:schemeClr val="bg1">
                  <a:lumMod val="25000"/>
                </a:schemeClr>
              </a:solidFill>
              <a:latin typeface="Comic Sans MS" pitchFamily="66" charset="0"/>
            </a:endParaRPr>
          </a:p>
          <a:p>
            <a:pPr marL="400050" lvl="2" indent="0">
              <a:buClrTx/>
              <a:buNone/>
            </a:pPr>
            <a:r>
              <a:rPr lang="en-US" u="sng" dirty="0" smtClean="0">
                <a:solidFill>
                  <a:schemeClr val="bg1">
                    <a:lumMod val="25000"/>
                  </a:schemeClr>
                </a:solidFill>
                <a:latin typeface="Comic Sans MS" pitchFamily="66" charset="0"/>
              </a:rPr>
              <a:t>Note</a:t>
            </a:r>
            <a:r>
              <a:rPr lang="en-US" dirty="0" smtClean="0">
                <a:latin typeface="Comic Sans MS" pitchFamily="66" charset="0"/>
              </a:rPr>
              <a:t>: Usually it’s good to calculate the Book line two ways:  “actual” resources (funded) and “projected” resources (actual resources plus an educated guess concerning the fate of pending proposals).  </a:t>
            </a:r>
          </a:p>
          <a:p>
            <a:pPr marL="400050" lvl="2" indent="0">
              <a:buClrTx/>
              <a:buNone/>
            </a:pPr>
            <a:endParaRPr lang="en-US" sz="1000" dirty="0">
              <a:latin typeface="Comic Sans MS" pitchFamily="66" charset="0"/>
            </a:endParaRPr>
          </a:p>
          <a:p>
            <a:pPr marL="400050" lvl="2" indent="0">
              <a:buClrTx/>
              <a:buNone/>
            </a:pPr>
            <a:r>
              <a:rPr lang="en-US" u="sng" dirty="0" smtClean="0">
                <a:solidFill>
                  <a:schemeClr val="bg1">
                    <a:lumMod val="25000"/>
                  </a:schemeClr>
                </a:solidFill>
                <a:latin typeface="Comic Sans MS" pitchFamily="66" charset="0"/>
              </a:rPr>
              <a:t>Macro-Trends</a:t>
            </a:r>
            <a:r>
              <a:rPr lang="en-US" dirty="0" smtClean="0">
                <a:solidFill>
                  <a:schemeClr val="bg1">
                    <a:lumMod val="25000"/>
                  </a:schemeClr>
                </a:solidFill>
                <a:latin typeface="Comic Sans MS" pitchFamily="66" charset="0"/>
              </a:rPr>
              <a:t>: </a:t>
            </a:r>
            <a:r>
              <a:rPr lang="en-US" dirty="0" smtClean="0">
                <a:latin typeface="Comic Sans MS" pitchFamily="66" charset="0"/>
              </a:rPr>
              <a:t>What is the direction of overall lab funding?</a:t>
            </a:r>
          </a:p>
          <a:p>
            <a:pPr marL="400050" lvl="2" indent="0">
              <a:buClrTx/>
              <a:buNone/>
            </a:pPr>
            <a:endParaRPr lang="en-US" sz="1200" dirty="0" smtClean="0">
              <a:latin typeface="Comic Sans MS" pitchFamily="66" charset="0"/>
            </a:endParaRPr>
          </a:p>
          <a:p>
            <a:pPr marL="400050" lvl="2" indent="0">
              <a:buClrTx/>
              <a:buNone/>
            </a:pPr>
            <a:r>
              <a:rPr lang="en-US" u="sng" dirty="0" smtClean="0">
                <a:solidFill>
                  <a:schemeClr val="bg1">
                    <a:lumMod val="25000"/>
                  </a:schemeClr>
                </a:solidFill>
                <a:latin typeface="Comic Sans MS" pitchFamily="66" charset="0"/>
              </a:rPr>
              <a:t>Micro-Trends</a:t>
            </a:r>
            <a:r>
              <a:rPr lang="en-US" dirty="0" smtClean="0">
                <a:solidFill>
                  <a:schemeClr val="bg1">
                    <a:lumMod val="25000"/>
                  </a:schemeClr>
                </a:solidFill>
                <a:latin typeface="Comic Sans MS" pitchFamily="66" charset="0"/>
              </a:rPr>
              <a:t>:  </a:t>
            </a:r>
            <a:r>
              <a:rPr lang="en-US" dirty="0" smtClean="0">
                <a:latin typeface="Comic Sans MS" pitchFamily="66" charset="0"/>
              </a:rPr>
              <a:t>Are some groups of projects increasing/decreasing at rates different from the overall lab?</a:t>
            </a:r>
            <a:endParaRPr lang="en-US" dirty="0" smtClean="0">
              <a:latin typeface="Comic Sans MS" pitchFamily="66" charset="0"/>
            </a:endParaRPr>
          </a:p>
          <a:p>
            <a:pPr marL="400050" lvl="2" indent="0">
              <a:buClrTx/>
              <a:buNone/>
            </a:pPr>
            <a:endParaRPr lang="en-US" dirty="0">
              <a:latin typeface="Comic Sans MS" pitchFamily="66" charset="0"/>
            </a:endParaRPr>
          </a:p>
        </p:txBody>
      </p:sp>
    </p:spTree>
    <p:extLst>
      <p:ext uri="{BB962C8B-B14F-4D97-AF65-F5344CB8AC3E}">
        <p14:creationId xmlns:p14="http://schemas.microsoft.com/office/powerpoint/2010/main" val="1914411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6851">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68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extLst>
              <p:ext uri="{D42A27DB-BD31-4B8C-83A1-F6EECF244321}">
                <p14:modId xmlns:p14="http://schemas.microsoft.com/office/powerpoint/2010/main" val="924722892"/>
              </p:ext>
            </p:extLst>
          </p:nvPr>
        </p:nvGraphicFramePr>
        <p:xfrm>
          <a:off x="0" y="1"/>
          <a:ext cx="9601200" cy="6858000"/>
        </p:xfrm>
        <a:graphic>
          <a:graphicData uri="http://schemas.openxmlformats.org/presentationml/2006/ole">
            <mc:AlternateContent xmlns:mc="http://schemas.openxmlformats.org/markup-compatibility/2006">
              <mc:Choice xmlns:v="urn:schemas-microsoft-com:vml" Requires="v">
                <p:oleObj spid="_x0000_s4133" name="Chart" r:id="rId3" imgW="3609916" imgH="1714568" progId="Excel.Chart.8">
                  <p:embed/>
                </p:oleObj>
              </mc:Choice>
              <mc:Fallback>
                <p:oleObj name="Chart" r:id="rId3" imgW="3609916" imgH="1714568"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
                        <a:ext cx="9601200" cy="6858000"/>
                      </a:xfrm>
                      <a:prstGeom prst="rect">
                        <a:avLst/>
                      </a:prstGeom>
                      <a:solidFill>
                        <a:schemeClr val="bg1"/>
                      </a:solidFill>
                      <a:ln w="38100">
                        <a:solidFill>
                          <a:schemeClr val="tx1"/>
                        </a:solidFill>
                      </a:ln>
                      <a:effectLst/>
                      <a:extLst/>
                    </p:spPr>
                  </p:pic>
                </p:oleObj>
              </mc:Fallback>
            </mc:AlternateContent>
          </a:graphicData>
        </a:graphic>
      </p:graphicFrame>
      <p:sp>
        <p:nvSpPr>
          <p:cNvPr id="4099" name="Text Box 3"/>
          <p:cNvSpPr txBox="1">
            <a:spLocks noChangeArrowheads="1"/>
          </p:cNvSpPr>
          <p:nvPr/>
        </p:nvSpPr>
        <p:spPr bwMode="auto">
          <a:xfrm>
            <a:off x="2133600" y="1"/>
            <a:ext cx="5562600" cy="707886"/>
          </a:xfrm>
          <a:prstGeom prst="rect">
            <a:avLst/>
          </a:prstGeom>
          <a:solidFill>
            <a:srgbClr val="FFFF00"/>
          </a:solidFill>
          <a:ln w="38100">
            <a:solidFill>
              <a:schemeClr val="tx1"/>
            </a:solidFill>
          </a:ln>
          <a:effectLst/>
          <a:extLst/>
        </p:spPr>
        <p:txBody>
          <a:bodyPr wrap="square">
            <a:spAutoFit/>
          </a:bodyPr>
          <a:lstStyle/>
          <a:p>
            <a:pPr algn="ctr">
              <a:spcBef>
                <a:spcPct val="50000"/>
              </a:spcBef>
            </a:pPr>
            <a:r>
              <a:rPr lang="en-US" sz="4000" dirty="0">
                <a:solidFill>
                  <a:schemeClr val="bg1">
                    <a:lumMod val="25000"/>
                  </a:schemeClr>
                </a:solidFill>
                <a:latin typeface="Comic Sans MS" pitchFamily="66" charset="0"/>
              </a:rPr>
              <a:t>Book-to-Bill Report</a:t>
            </a:r>
          </a:p>
        </p:txBody>
      </p:sp>
      <p:sp>
        <p:nvSpPr>
          <p:cNvPr id="2" name="Rounded Rectangle 1"/>
          <p:cNvSpPr/>
          <p:nvPr/>
        </p:nvSpPr>
        <p:spPr bwMode="auto">
          <a:xfrm>
            <a:off x="5867400" y="3505200"/>
            <a:ext cx="3048000" cy="1676400"/>
          </a:xfrm>
          <a:prstGeom prst="roundRect">
            <a:avLst/>
          </a:prstGeom>
          <a:solidFill>
            <a:schemeClr val="accent6">
              <a:lumMod val="7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FFFF"/>
                </a:solidFill>
                <a:effectLst/>
                <a:latin typeface="Comic Sans MS" pitchFamily="66" charset="0"/>
              </a:rPr>
              <a:t>What are the implications of this projected growth in funding?</a:t>
            </a:r>
          </a:p>
        </p:txBody>
      </p:sp>
      <p:sp>
        <p:nvSpPr>
          <p:cNvPr id="3" name="Down Arrow 2"/>
          <p:cNvSpPr/>
          <p:nvPr/>
        </p:nvSpPr>
        <p:spPr bwMode="auto">
          <a:xfrm>
            <a:off x="7211568" y="990600"/>
            <a:ext cx="484632" cy="978408"/>
          </a:xfrm>
          <a:prstGeom prst="downArrow">
            <a:avLst/>
          </a:prstGeom>
          <a:solidFill>
            <a:schemeClr val="accent6">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00" b="0" i="0" u="none" strike="noStrike" cap="none" normalizeH="0" baseline="0" smtClean="0">
              <a:ln>
                <a:noFill/>
              </a:ln>
              <a:solidFill>
                <a:schemeClr val="tx1"/>
              </a:solidFill>
              <a:effectLst/>
              <a:latin typeface="Book Antiqua" pitchFamily="18" charset="0"/>
            </a:endParaRPr>
          </a:p>
        </p:txBody>
      </p:sp>
    </p:spTree>
    <p:extLst>
      <p:ext uri="{BB962C8B-B14F-4D97-AF65-F5344CB8AC3E}">
        <p14:creationId xmlns:p14="http://schemas.microsoft.com/office/powerpoint/2010/main" val="2855277451"/>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 y="304800"/>
            <a:ext cx="9144000" cy="685800"/>
          </a:xfrm>
        </p:spPr>
        <p:txBody>
          <a:bodyPr/>
          <a:lstStyle/>
          <a:p>
            <a:pPr marL="400050" lvl="2" indent="0" algn="ctr"/>
            <a:r>
              <a:rPr lang="en-US" sz="3600" dirty="0">
                <a:solidFill>
                  <a:schemeClr val="bg1">
                    <a:lumMod val="25000"/>
                  </a:schemeClr>
                </a:solidFill>
                <a:latin typeface="Comic Sans MS" pitchFamily="66" charset="0"/>
              </a:rPr>
              <a:t>Use </a:t>
            </a:r>
            <a:r>
              <a:rPr lang="en-US" sz="3600" dirty="0" smtClean="0">
                <a:solidFill>
                  <a:schemeClr val="bg1">
                    <a:lumMod val="25000"/>
                  </a:schemeClr>
                </a:solidFill>
                <a:latin typeface="Comic Sans MS" pitchFamily="66" charset="0"/>
              </a:rPr>
              <a:t>of Trend Data in Personnel </a:t>
            </a:r>
            <a:r>
              <a:rPr lang="en-US" sz="3600" dirty="0">
                <a:solidFill>
                  <a:schemeClr val="bg1">
                    <a:lumMod val="25000"/>
                  </a:schemeClr>
                </a:solidFill>
                <a:latin typeface="Comic Sans MS" pitchFamily="66" charset="0"/>
              </a:rPr>
              <a:t>Planning</a:t>
            </a:r>
            <a:endParaRPr lang="en-US" sz="3600" u="sng" dirty="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304800" y="609600"/>
            <a:ext cx="9220200" cy="6400800"/>
          </a:xfrm>
        </p:spPr>
        <p:txBody>
          <a:bodyPr/>
          <a:lstStyle/>
          <a:p>
            <a:pPr marL="400050" lvl="2" indent="0">
              <a:buClrTx/>
              <a:buNone/>
            </a:pPr>
            <a:endParaRPr lang="en-US" dirty="0">
              <a:latin typeface="Comic Sans MS" pitchFamily="66" charset="0"/>
            </a:endParaRPr>
          </a:p>
          <a:p>
            <a:pPr marL="742950" lvl="2" indent="-342900">
              <a:buClrTx/>
              <a:buFont typeface="Arial" pitchFamily="34" charset="0"/>
              <a:buChar char="•"/>
            </a:pPr>
            <a:r>
              <a:rPr lang="en-US" u="sng" dirty="0" smtClean="0">
                <a:latin typeface="Comic Sans MS" pitchFamily="66" charset="0"/>
              </a:rPr>
              <a:t>Graduate Students </a:t>
            </a:r>
            <a:r>
              <a:rPr lang="en-US" dirty="0" smtClean="0">
                <a:latin typeface="Comic Sans MS" pitchFamily="66" charset="0"/>
              </a:rPr>
              <a:t>– Will the number of supported graduate student be increasing or decreasing? </a:t>
            </a:r>
            <a:endParaRPr lang="en-US" dirty="0">
              <a:solidFill>
                <a:schemeClr val="bg1">
                  <a:lumMod val="25000"/>
                </a:schemeClr>
              </a:solidFill>
              <a:latin typeface="Comic Sans MS" pitchFamily="66" charset="0"/>
            </a:endParaRPr>
          </a:p>
          <a:p>
            <a:pPr marL="742950" lvl="2" indent="-342900">
              <a:buClrTx/>
              <a:buFont typeface="Arial" pitchFamily="34" charset="0"/>
              <a:buChar char="•"/>
            </a:pPr>
            <a:r>
              <a:rPr lang="en-US" u="sng" dirty="0" smtClean="0">
                <a:solidFill>
                  <a:schemeClr val="bg1">
                    <a:lumMod val="25000"/>
                  </a:schemeClr>
                </a:solidFill>
                <a:latin typeface="Comic Sans MS" pitchFamily="66" charset="0"/>
              </a:rPr>
              <a:t>Note</a:t>
            </a:r>
            <a:r>
              <a:rPr lang="en-US" dirty="0" smtClean="0">
                <a:solidFill>
                  <a:schemeClr val="bg1">
                    <a:lumMod val="25000"/>
                  </a:schemeClr>
                </a:solidFill>
                <a:latin typeface="Comic Sans MS" pitchFamily="66" charset="0"/>
              </a:rPr>
              <a:t>: These decisions are made at a specific time (usually in the late summer/early fall), so it is important to know in advance.</a:t>
            </a:r>
            <a:endParaRPr lang="en-US" dirty="0" smtClean="0">
              <a:latin typeface="Comic Sans MS" pitchFamily="66" charset="0"/>
            </a:endParaRPr>
          </a:p>
          <a:p>
            <a:pPr marL="742950" lvl="2" indent="-342900">
              <a:buClrTx/>
              <a:buFont typeface="Arial" pitchFamily="34" charset="0"/>
              <a:buChar char="•"/>
            </a:pPr>
            <a:r>
              <a:rPr lang="en-US" u="sng" dirty="0" smtClean="0">
                <a:latin typeface="Comic Sans MS" pitchFamily="66" charset="0"/>
              </a:rPr>
              <a:t>Staff</a:t>
            </a:r>
            <a:r>
              <a:rPr lang="en-US" dirty="0" smtClean="0">
                <a:latin typeface="Comic Sans MS" pitchFamily="66" charset="0"/>
              </a:rPr>
              <a:t> </a:t>
            </a:r>
            <a:r>
              <a:rPr lang="en-US" dirty="0">
                <a:latin typeface="Comic Sans MS" pitchFamily="66" charset="0"/>
              </a:rPr>
              <a:t>– Do new positions need to be </a:t>
            </a:r>
            <a:r>
              <a:rPr lang="en-US" dirty="0" smtClean="0">
                <a:latin typeface="Comic Sans MS" pitchFamily="66" charset="0"/>
              </a:rPr>
              <a:t>added or do any lay-offs need to occur?</a:t>
            </a:r>
          </a:p>
          <a:p>
            <a:pPr marL="742950" lvl="2" indent="-342900">
              <a:buClrTx/>
              <a:buFont typeface="Arial" pitchFamily="34" charset="0"/>
              <a:buChar char="•"/>
            </a:pPr>
            <a:r>
              <a:rPr lang="en-US" u="sng" dirty="0" smtClean="0">
                <a:solidFill>
                  <a:schemeClr val="bg1">
                    <a:lumMod val="25000"/>
                  </a:schemeClr>
                </a:solidFill>
                <a:latin typeface="Comic Sans MS" pitchFamily="66" charset="0"/>
              </a:rPr>
              <a:t>New Hires</a:t>
            </a:r>
            <a:r>
              <a:rPr lang="en-US" dirty="0" smtClean="0">
                <a:solidFill>
                  <a:schemeClr val="bg1">
                    <a:lumMod val="25000"/>
                  </a:schemeClr>
                </a:solidFill>
                <a:latin typeface="Comic Sans MS" pitchFamily="66" charset="0"/>
              </a:rPr>
              <a:t>: </a:t>
            </a:r>
            <a:r>
              <a:rPr lang="en-US" dirty="0">
                <a:solidFill>
                  <a:schemeClr val="bg1">
                    <a:lumMod val="25000"/>
                  </a:schemeClr>
                </a:solidFill>
                <a:latin typeface="Comic Sans MS" pitchFamily="66" charset="0"/>
              </a:rPr>
              <a:t>T</a:t>
            </a:r>
            <a:r>
              <a:rPr lang="en-US" dirty="0" smtClean="0">
                <a:solidFill>
                  <a:schemeClr val="bg1">
                    <a:lumMod val="25000"/>
                  </a:schemeClr>
                </a:solidFill>
                <a:latin typeface="Comic Sans MS" pitchFamily="66" charset="0"/>
              </a:rPr>
              <a:t>he best candidates for post doc and  research faculty positions will likely be available in the late spring/early summer.  Implications for space planning! </a:t>
            </a:r>
          </a:p>
          <a:p>
            <a:pPr marL="742950" lvl="2" indent="-342900">
              <a:buClrTx/>
              <a:buFont typeface="Arial" pitchFamily="34" charset="0"/>
              <a:buChar char="•"/>
            </a:pPr>
            <a:r>
              <a:rPr lang="en-US" u="sng" dirty="0">
                <a:solidFill>
                  <a:schemeClr val="bg1">
                    <a:lumMod val="25000"/>
                  </a:schemeClr>
                </a:solidFill>
                <a:latin typeface="Comic Sans MS" pitchFamily="66" charset="0"/>
              </a:rPr>
              <a:t>Layoffs</a:t>
            </a:r>
            <a:r>
              <a:rPr lang="en-US" dirty="0">
                <a:solidFill>
                  <a:schemeClr val="bg1">
                    <a:lumMod val="25000"/>
                  </a:schemeClr>
                </a:solidFill>
                <a:latin typeface="Comic Sans MS" pitchFamily="66" charset="0"/>
              </a:rPr>
              <a:t>: University </a:t>
            </a:r>
            <a:r>
              <a:rPr lang="en-US" dirty="0" smtClean="0">
                <a:solidFill>
                  <a:schemeClr val="bg1">
                    <a:lumMod val="25000"/>
                  </a:schemeClr>
                </a:solidFill>
                <a:latin typeface="Comic Sans MS" pitchFamily="66" charset="0"/>
              </a:rPr>
              <a:t>policy </a:t>
            </a:r>
            <a:r>
              <a:rPr lang="en-US" dirty="0">
                <a:solidFill>
                  <a:schemeClr val="bg1">
                    <a:lumMod val="25000"/>
                  </a:schemeClr>
                </a:solidFill>
                <a:latin typeface="Comic Sans MS" pitchFamily="66" charset="0"/>
              </a:rPr>
              <a:t>will require </a:t>
            </a:r>
            <a:r>
              <a:rPr lang="en-US" dirty="0" smtClean="0">
                <a:solidFill>
                  <a:schemeClr val="bg1">
                    <a:lumMod val="25000"/>
                  </a:schemeClr>
                </a:solidFill>
                <a:latin typeface="Comic Sans MS" pitchFamily="66" charset="0"/>
              </a:rPr>
              <a:t>appropriate notice and</a:t>
            </a:r>
            <a:r>
              <a:rPr lang="en-US" dirty="0">
                <a:solidFill>
                  <a:schemeClr val="bg1">
                    <a:lumMod val="25000"/>
                  </a:schemeClr>
                </a:solidFill>
                <a:latin typeface="Comic Sans MS" pitchFamily="66" charset="0"/>
              </a:rPr>
              <a:t>, depending upon </a:t>
            </a:r>
            <a:r>
              <a:rPr lang="en-US" dirty="0" smtClean="0">
                <a:solidFill>
                  <a:schemeClr val="bg1">
                    <a:lumMod val="25000"/>
                  </a:schemeClr>
                </a:solidFill>
                <a:latin typeface="Comic Sans MS" pitchFamily="66" charset="0"/>
              </a:rPr>
              <a:t>the position </a:t>
            </a:r>
            <a:r>
              <a:rPr lang="en-US" dirty="0">
                <a:solidFill>
                  <a:schemeClr val="bg1">
                    <a:lumMod val="25000"/>
                  </a:schemeClr>
                </a:solidFill>
                <a:latin typeface="Comic Sans MS" pitchFamily="66" charset="0"/>
              </a:rPr>
              <a:t>classification and the length of employment, there may be </a:t>
            </a:r>
            <a:r>
              <a:rPr lang="en-US" dirty="0" smtClean="0">
                <a:solidFill>
                  <a:schemeClr val="bg1">
                    <a:lumMod val="25000"/>
                  </a:schemeClr>
                </a:solidFill>
                <a:latin typeface="Comic Sans MS" pitchFamily="66" charset="0"/>
              </a:rPr>
              <a:t>termination expenses to be encumbered to the grant.</a:t>
            </a:r>
            <a:endParaRPr lang="en-US" dirty="0">
              <a:latin typeface="Comic Sans MS" pitchFamily="66" charset="0"/>
            </a:endParaRPr>
          </a:p>
          <a:p>
            <a:pPr marL="742950" lvl="2" indent="-342900">
              <a:buClrTx/>
              <a:buFont typeface="Arial" pitchFamily="34" charset="0"/>
              <a:buChar char="•"/>
            </a:pPr>
            <a:endParaRPr lang="en-US" dirty="0" smtClean="0">
              <a:solidFill>
                <a:schemeClr val="bg1">
                  <a:lumMod val="25000"/>
                </a:schemeClr>
              </a:solidFill>
              <a:latin typeface="Comic Sans MS" pitchFamily="66" charset="0"/>
            </a:endParaRPr>
          </a:p>
        </p:txBody>
      </p:sp>
    </p:spTree>
    <p:extLst>
      <p:ext uri="{BB962C8B-B14F-4D97-AF65-F5344CB8AC3E}">
        <p14:creationId xmlns:p14="http://schemas.microsoft.com/office/powerpoint/2010/main" val="2964135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6851">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468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 y="228600"/>
            <a:ext cx="9144000" cy="762000"/>
          </a:xfrm>
        </p:spPr>
        <p:txBody>
          <a:bodyPr/>
          <a:lstStyle/>
          <a:p>
            <a:pPr marL="400050" lvl="2" indent="0" algn="ctr"/>
            <a:r>
              <a:rPr lang="en-US" sz="3600" dirty="0">
                <a:solidFill>
                  <a:schemeClr val="bg1">
                    <a:lumMod val="25000"/>
                  </a:schemeClr>
                </a:solidFill>
                <a:latin typeface="Comic Sans MS" pitchFamily="66" charset="0"/>
              </a:rPr>
              <a:t>Use </a:t>
            </a:r>
            <a:r>
              <a:rPr lang="en-US" sz="3600" dirty="0" smtClean="0">
                <a:solidFill>
                  <a:schemeClr val="bg1">
                    <a:lumMod val="25000"/>
                  </a:schemeClr>
                </a:solidFill>
                <a:latin typeface="Comic Sans MS" pitchFamily="66" charset="0"/>
              </a:rPr>
              <a:t>of Trend Data in Space Planning</a:t>
            </a:r>
            <a:endParaRPr lang="en-US" sz="3600" u="sng" dirty="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457200"/>
            <a:ext cx="9067800" cy="6248400"/>
          </a:xfrm>
        </p:spPr>
        <p:txBody>
          <a:bodyPr/>
          <a:lstStyle/>
          <a:p>
            <a:pPr marL="400050" lvl="2" indent="0">
              <a:buClrTx/>
              <a:buNone/>
            </a:pPr>
            <a:endParaRPr lang="en-US" dirty="0">
              <a:latin typeface="Comic Sans MS" pitchFamily="66" charset="0"/>
            </a:endParaRPr>
          </a:p>
          <a:p>
            <a:pPr marL="400050" lvl="2" indent="0">
              <a:buClrTx/>
              <a:buNone/>
            </a:pPr>
            <a:r>
              <a:rPr lang="en-US" dirty="0" smtClean="0">
                <a:latin typeface="Comic Sans MS" pitchFamily="66" charset="0"/>
              </a:rPr>
              <a:t>Next to having the right personnel, having enough of the right kind of space is perhaps the most important resource for research projects.</a:t>
            </a:r>
          </a:p>
          <a:p>
            <a:pPr marL="400050" lvl="2" indent="0">
              <a:buClrTx/>
              <a:buNone/>
            </a:pPr>
            <a:endParaRPr lang="en-US" sz="800" dirty="0" smtClean="0">
              <a:latin typeface="Comic Sans MS" pitchFamily="66" charset="0"/>
            </a:endParaRPr>
          </a:p>
          <a:p>
            <a:pPr marL="857250" lvl="2" indent="-457200">
              <a:buClrTx/>
              <a:buFont typeface="Arial" pitchFamily="34" charset="0"/>
              <a:buChar char="•"/>
            </a:pPr>
            <a:r>
              <a:rPr lang="en-US" sz="2300" dirty="0" smtClean="0">
                <a:latin typeface="Comic Sans MS" pitchFamily="66" charset="0"/>
              </a:rPr>
              <a:t>Space is </a:t>
            </a:r>
            <a:r>
              <a:rPr lang="en-US" sz="2300" u="sng" dirty="0" smtClean="0">
                <a:latin typeface="Comic Sans MS" pitchFamily="66" charset="0"/>
              </a:rPr>
              <a:t>limited</a:t>
            </a:r>
            <a:r>
              <a:rPr lang="en-US" sz="2300" dirty="0" smtClean="0">
                <a:latin typeface="Comic Sans MS" pitchFamily="66" charset="0"/>
              </a:rPr>
              <a:t> and </a:t>
            </a:r>
            <a:r>
              <a:rPr lang="en-US" sz="2300" u="sng" dirty="0" smtClean="0">
                <a:latin typeface="Comic Sans MS" pitchFamily="66" charset="0"/>
              </a:rPr>
              <a:t>expensive</a:t>
            </a:r>
            <a:r>
              <a:rPr lang="en-US" sz="2300" dirty="0" smtClean="0">
                <a:latin typeface="Comic Sans MS" pitchFamily="66" charset="0"/>
              </a:rPr>
              <a:t> at most universities.</a:t>
            </a:r>
          </a:p>
          <a:p>
            <a:pPr marL="857250" lvl="2" indent="-457200">
              <a:buClrTx/>
              <a:buFont typeface="Arial" pitchFamily="34" charset="0"/>
              <a:buChar char="•"/>
            </a:pPr>
            <a:r>
              <a:rPr lang="en-US" sz="2300" dirty="0" smtClean="0">
                <a:latin typeface="Comic Sans MS" pitchFamily="66" charset="0"/>
              </a:rPr>
              <a:t>Adding new space or renovating existing space to meet special project needs usually requires </a:t>
            </a:r>
            <a:r>
              <a:rPr lang="en-US" sz="2300" u="sng" dirty="0" smtClean="0">
                <a:latin typeface="Comic Sans MS" pitchFamily="66" charset="0"/>
              </a:rPr>
              <a:t>considerable lead time</a:t>
            </a:r>
            <a:r>
              <a:rPr lang="en-US" sz="2300" dirty="0" smtClean="0">
                <a:latin typeface="Comic Sans MS" pitchFamily="66" charset="0"/>
              </a:rPr>
              <a:t> and a </a:t>
            </a:r>
            <a:r>
              <a:rPr lang="en-US" sz="2300" u="sng" dirty="0" smtClean="0">
                <a:latin typeface="Comic Sans MS" pitchFamily="66" charset="0"/>
              </a:rPr>
              <a:t>compelling justification</a:t>
            </a:r>
            <a:r>
              <a:rPr lang="en-US" sz="2300" dirty="0" smtClean="0">
                <a:latin typeface="Comic Sans MS" pitchFamily="66" charset="0"/>
              </a:rPr>
              <a:t>.  </a:t>
            </a:r>
          </a:p>
          <a:p>
            <a:pPr marL="400050" lvl="2" indent="0">
              <a:buClrTx/>
              <a:buNone/>
            </a:pPr>
            <a:endParaRPr lang="en-US" sz="500" dirty="0">
              <a:solidFill>
                <a:schemeClr val="bg1">
                  <a:lumMod val="25000"/>
                </a:schemeClr>
              </a:solidFill>
              <a:latin typeface="Comic Sans MS" pitchFamily="66" charset="0"/>
            </a:endParaRPr>
          </a:p>
          <a:p>
            <a:pPr marL="400050" lvl="2" indent="0">
              <a:buClrTx/>
              <a:buNone/>
            </a:pPr>
            <a:r>
              <a:rPr lang="en-US" sz="2500" u="sng" dirty="0" smtClean="0">
                <a:solidFill>
                  <a:schemeClr val="bg1">
                    <a:lumMod val="25000"/>
                  </a:schemeClr>
                </a:solidFill>
                <a:latin typeface="Comic Sans MS" pitchFamily="66" charset="0"/>
              </a:rPr>
              <a:t>Note</a:t>
            </a:r>
            <a:r>
              <a:rPr lang="en-US" sz="2500" dirty="0" smtClean="0">
                <a:solidFill>
                  <a:schemeClr val="bg1">
                    <a:lumMod val="25000"/>
                  </a:schemeClr>
                </a:solidFill>
                <a:latin typeface="Comic Sans MS" pitchFamily="66" charset="0"/>
              </a:rPr>
              <a:t>: Negotiating with your Department Chair or Dean for additional or specialized space is a highly competitive process.  </a:t>
            </a:r>
            <a:r>
              <a:rPr lang="en-US" sz="2500" dirty="0">
                <a:solidFill>
                  <a:schemeClr val="bg1">
                    <a:lumMod val="25000"/>
                  </a:schemeClr>
                </a:solidFill>
                <a:latin typeface="Comic Sans MS" pitchFamily="66" charset="0"/>
              </a:rPr>
              <a:t>H</a:t>
            </a:r>
            <a:r>
              <a:rPr lang="en-US" sz="2500" dirty="0" smtClean="0">
                <a:solidFill>
                  <a:schemeClr val="bg1">
                    <a:lumMod val="25000"/>
                  </a:schemeClr>
                </a:solidFill>
                <a:latin typeface="Comic Sans MS" pitchFamily="66" charset="0"/>
              </a:rPr>
              <a:t>aving </a:t>
            </a:r>
            <a:r>
              <a:rPr lang="en-US" sz="2500" u="sng" dirty="0" smtClean="0">
                <a:solidFill>
                  <a:schemeClr val="bg1">
                    <a:lumMod val="25000"/>
                  </a:schemeClr>
                </a:solidFill>
                <a:latin typeface="Comic Sans MS" pitchFamily="66" charset="0"/>
              </a:rPr>
              <a:t>good data</a:t>
            </a:r>
            <a:r>
              <a:rPr lang="en-US" sz="2500" dirty="0" smtClean="0">
                <a:solidFill>
                  <a:schemeClr val="bg1">
                    <a:lumMod val="25000"/>
                  </a:schemeClr>
                </a:solidFill>
                <a:latin typeface="Comic Sans MS" pitchFamily="66" charset="0"/>
              </a:rPr>
              <a:t> to support the need is vital.  </a:t>
            </a:r>
            <a:endParaRPr lang="en-US" sz="2500" dirty="0" smtClean="0">
              <a:latin typeface="Comic Sans MS" pitchFamily="66" charset="0"/>
            </a:endParaRPr>
          </a:p>
        </p:txBody>
      </p:sp>
      <p:sp>
        <p:nvSpPr>
          <p:cNvPr id="4" name="Oval 3"/>
          <p:cNvSpPr/>
          <p:nvPr/>
        </p:nvSpPr>
        <p:spPr bwMode="auto">
          <a:xfrm>
            <a:off x="76200" y="5105400"/>
            <a:ext cx="6019800" cy="16002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00050" lvl="2" indent="0" algn="ctr">
              <a:buClrTx/>
              <a:buNone/>
            </a:pPr>
            <a:r>
              <a:rPr lang="en-US" sz="2000" dirty="0" smtClean="0">
                <a:solidFill>
                  <a:srgbClr val="FFFFFF"/>
                </a:solidFill>
                <a:latin typeface="Comic Sans MS" pitchFamily="66" charset="0"/>
              </a:rPr>
              <a:t>Space allocation is a zero sum game – Allocating space to you means it can’t be allocated to someone else.  </a:t>
            </a:r>
            <a:endParaRPr lang="en-US" sz="2000" dirty="0">
              <a:solidFill>
                <a:srgbClr val="FFFFFF"/>
              </a:solidFill>
              <a:latin typeface="Comic Sans MS" pitchFamily="66" charset="0"/>
            </a:endParaRPr>
          </a:p>
        </p:txBody>
      </p:sp>
      <p:sp>
        <p:nvSpPr>
          <p:cNvPr id="2" name="Rounded Rectangle 1"/>
          <p:cNvSpPr/>
          <p:nvPr/>
        </p:nvSpPr>
        <p:spPr bwMode="auto">
          <a:xfrm>
            <a:off x="6477000" y="5029200"/>
            <a:ext cx="2057400" cy="1295400"/>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400" dirty="0">
                <a:solidFill>
                  <a:srgbClr val="FFFFFF"/>
                </a:solidFill>
                <a:latin typeface="Comic Sans MS" pitchFamily="66" charset="0"/>
              </a:rPr>
              <a:t>So the competition is fierce!</a:t>
            </a:r>
            <a:endParaRPr kumimoji="0" lang="en-US" sz="24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2992392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685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685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p:cTn id="26" dur="500" fill="hold"/>
                                        <p:tgtEl>
                                          <p:spTgt spid="2"/>
                                        </p:tgtEl>
                                        <p:attrNameLst>
                                          <p:attrName>ppt_w</p:attrName>
                                        </p:attrNameLst>
                                      </p:cBhvr>
                                      <p:tavLst>
                                        <p:tav tm="0">
                                          <p:val>
                                            <p:fltVal val="0"/>
                                          </p:val>
                                        </p:tav>
                                        <p:tav tm="100000">
                                          <p:val>
                                            <p:strVal val="#ppt_w"/>
                                          </p:val>
                                        </p:tav>
                                      </p:tavLst>
                                    </p:anim>
                                    <p:anim calcmode="lin" valueType="num">
                                      <p:cBhvr>
                                        <p:cTn id="27" dur="500" fill="hold"/>
                                        <p:tgtEl>
                                          <p:spTgt spid="2"/>
                                        </p:tgtEl>
                                        <p:attrNameLst>
                                          <p:attrName>ppt_h</p:attrName>
                                        </p:attrNameLst>
                                      </p:cBhvr>
                                      <p:tavLst>
                                        <p:tav tm="0">
                                          <p:val>
                                            <p:fltVal val="0"/>
                                          </p:val>
                                        </p:tav>
                                        <p:tav tm="100000">
                                          <p:val>
                                            <p:strVal val="#ppt_h"/>
                                          </p:val>
                                        </p:tav>
                                      </p:tavLst>
                                    </p:anim>
                                    <p:animEffect transition="in" filter="fade">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47688" y="-76200"/>
            <a:ext cx="7758112" cy="1152525"/>
          </a:xfrm>
        </p:spPr>
        <p:txBody>
          <a:bodyPr/>
          <a:lstStyle/>
          <a:p>
            <a:pPr algn="ctr"/>
            <a:r>
              <a:rPr lang="en-US" sz="4000" dirty="0" smtClean="0">
                <a:solidFill>
                  <a:schemeClr val="bg1">
                    <a:lumMod val="25000"/>
                  </a:schemeClr>
                </a:solidFill>
                <a:latin typeface="Comic Sans MS" pitchFamily="66" charset="0"/>
              </a:rPr>
              <a:t>Remember</a:t>
            </a:r>
            <a:r>
              <a:rPr lang="en-US" sz="4000" dirty="0" smtClean="0">
                <a:solidFill>
                  <a:schemeClr val="tx1"/>
                </a:solidFill>
                <a:latin typeface="Comic Sans MS" pitchFamily="66" charset="0"/>
              </a:rPr>
              <a:t>…</a:t>
            </a:r>
            <a:endParaRPr lang="en-US" sz="3600" dirty="0" smtClean="0">
              <a:solidFill>
                <a:schemeClr val="tx1"/>
              </a:solidFill>
              <a:latin typeface="Comic Sans MS" pitchFamily="66" charset="0"/>
            </a:endParaRPr>
          </a:p>
        </p:txBody>
      </p:sp>
      <p:sp>
        <p:nvSpPr>
          <p:cNvPr id="846851" name="Rectangle 3"/>
          <p:cNvSpPr>
            <a:spLocks noGrp="1" noChangeArrowheads="1"/>
          </p:cNvSpPr>
          <p:nvPr>
            <p:ph type="body" idx="1"/>
          </p:nvPr>
        </p:nvSpPr>
        <p:spPr>
          <a:xfrm>
            <a:off x="0" y="838200"/>
            <a:ext cx="9144000" cy="4648200"/>
          </a:xfrm>
        </p:spPr>
        <p:txBody>
          <a:bodyPr/>
          <a:lstStyle/>
          <a:p>
            <a:pPr marL="457200" lvl="1" indent="-457200">
              <a:buClrTx/>
              <a:buFont typeface="Arial" pitchFamily="34" charset="0"/>
              <a:buChar char="•"/>
            </a:pPr>
            <a:r>
              <a:rPr lang="en-US" dirty="0" smtClean="0">
                <a:latin typeface="Comic Sans MS" pitchFamily="66" charset="0"/>
              </a:rPr>
              <a:t>Awards are made </a:t>
            </a:r>
            <a:r>
              <a:rPr lang="en-US" u="sng" dirty="0" smtClean="0">
                <a:solidFill>
                  <a:srgbClr val="C00000"/>
                </a:solidFill>
                <a:latin typeface="Comic Sans MS" pitchFamily="66" charset="0"/>
              </a:rPr>
              <a:t>to an organization</a:t>
            </a:r>
            <a:r>
              <a:rPr lang="en-US" dirty="0" smtClean="0">
                <a:solidFill>
                  <a:srgbClr val="C00000"/>
                </a:solidFill>
                <a:latin typeface="Comic Sans MS" pitchFamily="66" charset="0"/>
              </a:rPr>
              <a:t> </a:t>
            </a:r>
            <a:r>
              <a:rPr lang="en-US" dirty="0" smtClean="0">
                <a:latin typeface="Comic Sans MS" pitchFamily="66" charset="0"/>
              </a:rPr>
              <a:t>in the </a:t>
            </a:r>
            <a:r>
              <a:rPr lang="en-US" u="sng" dirty="0" smtClean="0">
                <a:latin typeface="Comic Sans MS" pitchFamily="66" charset="0"/>
              </a:rPr>
              <a:t>name</a:t>
            </a:r>
            <a:r>
              <a:rPr lang="en-US" dirty="0" smtClean="0">
                <a:latin typeface="Comic Sans MS" pitchFamily="66" charset="0"/>
              </a:rPr>
              <a:t> of a Principal Investigator.</a:t>
            </a:r>
          </a:p>
          <a:p>
            <a:pPr marL="457200" lvl="1" indent="-457200">
              <a:buClrTx/>
              <a:buFont typeface="Arial" pitchFamily="34" charset="0"/>
              <a:buChar char="•"/>
            </a:pPr>
            <a:r>
              <a:rPr lang="en-US" sz="2800" dirty="0" smtClean="0">
                <a:latin typeface="Comic Sans MS" pitchFamily="66" charset="0"/>
              </a:rPr>
              <a:t>The PI has </a:t>
            </a:r>
            <a:r>
              <a:rPr lang="en-US" sz="2800" dirty="0">
                <a:latin typeface="Comic Sans MS" pitchFamily="66" charset="0"/>
              </a:rPr>
              <a:t>primary </a:t>
            </a:r>
            <a:r>
              <a:rPr lang="en-US" sz="2800" dirty="0" smtClean="0">
                <a:latin typeface="Comic Sans MS" pitchFamily="66" charset="0"/>
              </a:rPr>
              <a:t>responsibility for </a:t>
            </a:r>
            <a:r>
              <a:rPr lang="en-US" sz="2800" u="sng" dirty="0" smtClean="0">
                <a:solidFill>
                  <a:srgbClr val="C00000"/>
                </a:solidFill>
                <a:latin typeface="Comic Sans MS" pitchFamily="66" charset="0"/>
              </a:rPr>
              <a:t>project</a:t>
            </a:r>
            <a:r>
              <a:rPr lang="en-US" sz="2800" dirty="0" smtClean="0">
                <a:latin typeface="Comic Sans MS" pitchFamily="66" charset="0"/>
              </a:rPr>
              <a:t> </a:t>
            </a:r>
            <a:r>
              <a:rPr lang="en-US" sz="2800" u="sng" dirty="0" smtClean="0">
                <a:solidFill>
                  <a:srgbClr val="C00000"/>
                </a:solidFill>
                <a:latin typeface="Comic Sans MS" pitchFamily="66" charset="0"/>
              </a:rPr>
              <a:t>performance</a:t>
            </a:r>
            <a:r>
              <a:rPr lang="en-US" sz="2800" dirty="0">
                <a:latin typeface="Comic Sans MS" pitchFamily="66" charset="0"/>
              </a:rPr>
              <a:t> </a:t>
            </a:r>
            <a:r>
              <a:rPr lang="en-US" sz="2800" dirty="0" smtClean="0">
                <a:latin typeface="Comic Sans MS" pitchFamily="66" charset="0"/>
              </a:rPr>
              <a:t>and the university has rather complex</a:t>
            </a:r>
            <a:r>
              <a:rPr lang="en-US" sz="2800" dirty="0" smtClean="0">
                <a:solidFill>
                  <a:srgbClr val="C00000"/>
                </a:solidFill>
                <a:latin typeface="Comic Sans MS" pitchFamily="66" charset="0"/>
              </a:rPr>
              <a:t> </a:t>
            </a:r>
            <a:r>
              <a:rPr lang="en-US" sz="2800" u="sng" dirty="0" smtClean="0">
                <a:solidFill>
                  <a:srgbClr val="C00000"/>
                </a:solidFill>
                <a:latin typeface="Comic Sans MS" pitchFamily="66" charset="0"/>
              </a:rPr>
              <a:t>compliance</a:t>
            </a:r>
            <a:r>
              <a:rPr lang="en-US" sz="2800" dirty="0" smtClean="0">
                <a:solidFill>
                  <a:srgbClr val="C00000"/>
                </a:solidFill>
                <a:latin typeface="Comic Sans MS" pitchFamily="66" charset="0"/>
              </a:rPr>
              <a:t> </a:t>
            </a:r>
            <a:r>
              <a:rPr lang="en-US" sz="2800" dirty="0" smtClean="0">
                <a:latin typeface="Comic Sans MS" pitchFamily="66" charset="0"/>
              </a:rPr>
              <a:t>responsibilities.</a:t>
            </a:r>
          </a:p>
          <a:p>
            <a:pPr marL="457200" lvl="1" indent="-457200">
              <a:buClrTx/>
              <a:buFont typeface="Arial" pitchFamily="34" charset="0"/>
              <a:buChar char="•"/>
            </a:pPr>
            <a:r>
              <a:rPr lang="en-US" dirty="0" smtClean="0">
                <a:latin typeface="Comic Sans MS" pitchFamily="66" charset="0"/>
              </a:rPr>
              <a:t>But the PI certainly has many compliance responsibilities including:</a:t>
            </a:r>
            <a:endParaRPr lang="en-US" sz="2800" dirty="0" smtClean="0">
              <a:latin typeface="Comic Sans MS" pitchFamily="66" charset="0"/>
            </a:endParaRPr>
          </a:p>
          <a:p>
            <a:pPr marL="857250" lvl="2" indent="-457200">
              <a:buClrTx/>
              <a:buFont typeface="Arial" pitchFamily="34" charset="0"/>
              <a:buChar char="•"/>
            </a:pPr>
            <a:r>
              <a:rPr lang="en-US" sz="2400" dirty="0" smtClean="0">
                <a:latin typeface="Comic Sans MS" pitchFamily="66" charset="0"/>
              </a:rPr>
              <a:t>financial compliance, account management, and </a:t>
            </a:r>
            <a:r>
              <a:rPr lang="en-US" dirty="0" smtClean="0">
                <a:latin typeface="Comic Sans MS" pitchFamily="66" charset="0"/>
              </a:rPr>
              <a:t>determining the “</a:t>
            </a:r>
            <a:r>
              <a:rPr lang="en-US" dirty="0" err="1" smtClean="0">
                <a:latin typeface="Comic Sans MS" pitchFamily="66" charset="0"/>
              </a:rPr>
              <a:t>allocability</a:t>
            </a:r>
            <a:r>
              <a:rPr lang="en-US" dirty="0" smtClean="0">
                <a:latin typeface="Comic Sans MS" pitchFamily="66" charset="0"/>
              </a:rPr>
              <a:t>” of all expenditures, </a:t>
            </a:r>
            <a:endParaRPr lang="en-US" sz="2400" dirty="0" smtClean="0">
              <a:latin typeface="Comic Sans MS" pitchFamily="66" charset="0"/>
            </a:endParaRPr>
          </a:p>
          <a:p>
            <a:pPr marL="857250" lvl="2" indent="-457200">
              <a:buClrTx/>
              <a:buFont typeface="Arial" pitchFamily="34" charset="0"/>
              <a:buChar char="•"/>
            </a:pPr>
            <a:r>
              <a:rPr lang="en-US" dirty="0" smtClean="0">
                <a:latin typeface="Comic Sans MS" pitchFamily="66" charset="0"/>
              </a:rPr>
              <a:t>maintaining high ethical standards in the conduct of research, and, where applicable, </a:t>
            </a:r>
          </a:p>
          <a:p>
            <a:pPr marL="857250" lvl="2" indent="-457200">
              <a:buClrTx/>
              <a:buFont typeface="Arial" pitchFamily="34" charset="0"/>
              <a:buChar char="•"/>
            </a:pPr>
            <a:r>
              <a:rPr lang="en-US" dirty="0">
                <a:latin typeface="Comic Sans MS" pitchFamily="66" charset="0"/>
              </a:rPr>
              <a:t>f</a:t>
            </a:r>
            <a:r>
              <a:rPr lang="en-US" dirty="0" smtClean="0">
                <a:latin typeface="Comic Sans MS" pitchFamily="66" charset="0"/>
              </a:rPr>
              <a:t>ollowing IRB protocol and standards for lab safety and the handling of hazardous materials.</a:t>
            </a:r>
          </a:p>
        </p:txBody>
      </p:sp>
      <p:sp>
        <p:nvSpPr>
          <p:cNvPr id="4" name="Oval 3"/>
          <p:cNvSpPr/>
          <p:nvPr/>
        </p:nvSpPr>
        <p:spPr bwMode="auto">
          <a:xfrm>
            <a:off x="381000" y="4038600"/>
            <a:ext cx="8382000" cy="2209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We</a:t>
            </a:r>
            <a:r>
              <a:rPr kumimoji="0" lang="en-US" sz="2800" b="0" i="0" u="none" strike="noStrike" cap="none" normalizeH="0" dirty="0" smtClean="0">
                <a:ln>
                  <a:noFill/>
                </a:ln>
                <a:solidFill>
                  <a:srgbClr val="FFFFFF"/>
                </a:solidFill>
                <a:effectLst/>
                <a:latin typeface="Comic Sans MS" pitchFamily="66" charset="0"/>
                <a:ea typeface="DFKai-SB" pitchFamily="65" charset="-120"/>
              </a:rPr>
              <a:t> already covered financial compliance.  We’ll</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 cover the</a:t>
            </a:r>
            <a:r>
              <a:rPr kumimoji="0" lang="en-US" sz="2800" b="0" i="0" u="none" strike="noStrike" cap="none" normalizeH="0" dirty="0" smtClean="0">
                <a:ln>
                  <a:noFill/>
                </a:ln>
                <a:solidFill>
                  <a:srgbClr val="FFFFFF"/>
                </a:solidFill>
                <a:effectLst/>
                <a:latin typeface="Comic Sans MS" pitchFamily="66" charset="0"/>
                <a:ea typeface="DFKai-SB" pitchFamily="65" charset="-120"/>
              </a:rPr>
              <a:t> </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other two responsibilities in the section on ethics!</a:t>
            </a:r>
          </a:p>
        </p:txBody>
      </p:sp>
    </p:spTree>
    <p:extLst>
      <p:ext uri="{BB962C8B-B14F-4D97-AF65-F5344CB8AC3E}">
        <p14:creationId xmlns:p14="http://schemas.microsoft.com/office/powerpoint/2010/main" val="16768162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 y="762000"/>
            <a:ext cx="9144000" cy="762000"/>
          </a:xfrm>
        </p:spPr>
        <p:txBody>
          <a:bodyPr/>
          <a:lstStyle/>
          <a:p>
            <a:pPr marL="400050" lvl="2" indent="0" algn="ctr"/>
            <a:r>
              <a:rPr lang="en-US" sz="3600" dirty="0">
                <a:solidFill>
                  <a:schemeClr val="bg1">
                    <a:lumMod val="25000"/>
                  </a:schemeClr>
                </a:solidFill>
                <a:latin typeface="Comic Sans MS" pitchFamily="66" charset="0"/>
              </a:rPr>
              <a:t>Use </a:t>
            </a:r>
            <a:r>
              <a:rPr lang="en-US" sz="3600" dirty="0" smtClean="0">
                <a:solidFill>
                  <a:schemeClr val="bg1">
                    <a:lumMod val="25000"/>
                  </a:schemeClr>
                </a:solidFill>
                <a:latin typeface="Comic Sans MS" pitchFamily="66" charset="0"/>
              </a:rPr>
              <a:t>of Trend Data to Identify Micro-Trends in Research Funding</a:t>
            </a:r>
            <a:endParaRPr lang="en-US" sz="3600" u="sng" dirty="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152400" y="3124200"/>
            <a:ext cx="9296400" cy="3048000"/>
          </a:xfrm>
        </p:spPr>
        <p:txBody>
          <a:bodyPr/>
          <a:lstStyle/>
          <a:p>
            <a:pPr marL="400050" lvl="2" indent="0">
              <a:buClrTx/>
              <a:buNone/>
            </a:pPr>
            <a:r>
              <a:rPr lang="en-US" sz="2600" u="sng" dirty="0" smtClean="0">
                <a:latin typeface="Comic Sans MS" pitchFamily="66" charset="0"/>
              </a:rPr>
              <a:t>Note</a:t>
            </a:r>
            <a:r>
              <a:rPr lang="en-US" sz="2600" dirty="0" smtClean="0">
                <a:latin typeface="Comic Sans MS" pitchFamily="66" charset="0"/>
              </a:rPr>
              <a:t>:  Even if overall funding is projected to remain constant, significant changes in distribution by the type of research may have profound impact on personnel, space and equipment needs!  </a:t>
            </a:r>
          </a:p>
          <a:p>
            <a:pPr marL="400050" lvl="2" indent="0">
              <a:buClrTx/>
              <a:buNone/>
            </a:pPr>
            <a:endParaRPr lang="en-US" sz="800" dirty="0">
              <a:latin typeface="Comic Sans MS" pitchFamily="66" charset="0"/>
            </a:endParaRPr>
          </a:p>
          <a:p>
            <a:pPr marL="400050" lvl="2" indent="0">
              <a:buClrTx/>
              <a:buNone/>
            </a:pPr>
            <a:r>
              <a:rPr lang="en-US" sz="2600" u="sng" dirty="0" smtClean="0">
                <a:latin typeface="Comic Sans MS" pitchFamily="66" charset="0"/>
              </a:rPr>
              <a:t>Most important question</a:t>
            </a:r>
            <a:r>
              <a:rPr lang="en-US" sz="2600" dirty="0" smtClean="0">
                <a:latin typeface="Comic Sans MS" pitchFamily="66" charset="0"/>
              </a:rPr>
              <a:t> - Is the current direction and the “mix” of research projects in </a:t>
            </a:r>
            <a:r>
              <a:rPr lang="en-US" sz="2600" dirty="0" smtClean="0">
                <a:latin typeface="Comic Sans MS" pitchFamily="66" charset="0"/>
              </a:rPr>
              <a:t>the </a:t>
            </a:r>
            <a:r>
              <a:rPr lang="en-US" sz="2600" dirty="0" smtClean="0">
                <a:latin typeface="Comic Sans MS" pitchFamily="66" charset="0"/>
              </a:rPr>
              <a:t>lab consistent with desired goals?  Are we heading in the right direction?</a:t>
            </a:r>
          </a:p>
        </p:txBody>
      </p:sp>
      <p:sp>
        <p:nvSpPr>
          <p:cNvPr id="6" name="Oval 5"/>
          <p:cNvSpPr/>
          <p:nvPr/>
        </p:nvSpPr>
        <p:spPr bwMode="auto">
          <a:xfrm>
            <a:off x="1066800" y="1524000"/>
            <a:ext cx="7162800" cy="16002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00050" lvl="2" indent="0" algn="ctr">
              <a:buClrTx/>
              <a:buNone/>
            </a:pPr>
            <a:r>
              <a:rPr lang="en-US" sz="3600" dirty="0" smtClean="0">
                <a:solidFill>
                  <a:srgbClr val="FFFFFF"/>
                </a:solidFill>
                <a:latin typeface="Comic Sans MS" pitchFamily="66" charset="0"/>
              </a:rPr>
              <a:t>“The devil is in the details!”</a:t>
            </a:r>
            <a:endParaRPr lang="en-US" sz="3600" dirty="0">
              <a:solidFill>
                <a:srgbClr val="FFFFFF"/>
              </a:solidFill>
              <a:latin typeface="Comic Sans MS" pitchFamily="66" charset="0"/>
            </a:endParaRPr>
          </a:p>
        </p:txBody>
      </p:sp>
    </p:spTree>
    <p:extLst>
      <p:ext uri="{BB962C8B-B14F-4D97-AF65-F5344CB8AC3E}">
        <p14:creationId xmlns:p14="http://schemas.microsoft.com/office/powerpoint/2010/main" val="13413308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68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 y="762000"/>
            <a:ext cx="9144000" cy="762000"/>
          </a:xfrm>
        </p:spPr>
        <p:txBody>
          <a:bodyPr/>
          <a:lstStyle/>
          <a:p>
            <a:pPr marL="400050" lvl="2" indent="0" algn="ctr"/>
            <a:r>
              <a:rPr lang="en-US" sz="3600" dirty="0">
                <a:solidFill>
                  <a:schemeClr val="bg1">
                    <a:lumMod val="25000"/>
                  </a:schemeClr>
                </a:solidFill>
                <a:latin typeface="Comic Sans MS" pitchFamily="66" charset="0"/>
              </a:rPr>
              <a:t>Use </a:t>
            </a:r>
            <a:r>
              <a:rPr lang="en-US" sz="3600" dirty="0" smtClean="0">
                <a:solidFill>
                  <a:schemeClr val="bg1">
                    <a:lumMod val="25000"/>
                  </a:schemeClr>
                </a:solidFill>
                <a:latin typeface="Comic Sans MS" pitchFamily="66" charset="0"/>
              </a:rPr>
              <a:t>of Trend Data to Identify Micro-Trends in Research Funding</a:t>
            </a:r>
            <a:endParaRPr lang="en-US" sz="3600" u="sng" dirty="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152400" y="3124200"/>
            <a:ext cx="9296400" cy="3048000"/>
          </a:xfrm>
        </p:spPr>
        <p:txBody>
          <a:bodyPr/>
          <a:lstStyle/>
          <a:p>
            <a:pPr marL="400050" lvl="2" indent="0">
              <a:buClrTx/>
              <a:buNone/>
            </a:pPr>
            <a:r>
              <a:rPr lang="en-US" sz="2800" dirty="0">
                <a:latin typeface="Comic Sans MS" pitchFamily="66" charset="0"/>
              </a:rPr>
              <a:t>Specific PI goals might include: </a:t>
            </a:r>
          </a:p>
          <a:p>
            <a:pPr marL="1314450" lvl="3" indent="-457200">
              <a:buClrTx/>
              <a:buFont typeface="Arial" pitchFamily="34" charset="0"/>
              <a:buChar char="•"/>
            </a:pPr>
            <a:r>
              <a:rPr lang="en-US" sz="2600" dirty="0">
                <a:latin typeface="Comic Sans MS" pitchFamily="66" charset="0"/>
              </a:rPr>
              <a:t>Growing research in a certain direction.</a:t>
            </a:r>
          </a:p>
          <a:p>
            <a:pPr marL="1314450" lvl="3" indent="-457200">
              <a:buClrTx/>
              <a:buFont typeface="Arial" pitchFamily="34" charset="0"/>
              <a:buChar char="•"/>
            </a:pPr>
            <a:r>
              <a:rPr lang="en-US" sz="2600" dirty="0">
                <a:latin typeface="Comic Sans MS" pitchFamily="66" charset="0"/>
              </a:rPr>
              <a:t>Discontinuing an area of research or a type of project that is of less interest.</a:t>
            </a:r>
          </a:p>
          <a:p>
            <a:pPr marL="1314450" lvl="3" indent="-457200">
              <a:buClrTx/>
              <a:buFont typeface="Arial" pitchFamily="34" charset="0"/>
              <a:buChar char="•"/>
            </a:pPr>
            <a:r>
              <a:rPr lang="en-US" sz="2600" dirty="0">
                <a:latin typeface="Comic Sans MS" pitchFamily="66" charset="0"/>
              </a:rPr>
              <a:t>Beginning to “phase down” the lab in anticipation of retirement.</a:t>
            </a:r>
          </a:p>
          <a:p>
            <a:pPr marL="1314450" lvl="3" indent="-457200">
              <a:buClrTx/>
              <a:buFont typeface="Arial" pitchFamily="34" charset="0"/>
              <a:buChar char="•"/>
            </a:pPr>
            <a:r>
              <a:rPr lang="en-US" sz="2600" dirty="0">
                <a:latin typeface="Comic Sans MS" pitchFamily="66" charset="0"/>
              </a:rPr>
              <a:t>Making other significant changes!</a:t>
            </a:r>
          </a:p>
        </p:txBody>
      </p:sp>
      <p:sp>
        <p:nvSpPr>
          <p:cNvPr id="6" name="Oval 5"/>
          <p:cNvSpPr/>
          <p:nvPr/>
        </p:nvSpPr>
        <p:spPr bwMode="auto">
          <a:xfrm>
            <a:off x="1066800" y="1524000"/>
            <a:ext cx="7162800" cy="16002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00050" lvl="2" indent="0" algn="ctr">
              <a:buClrTx/>
              <a:buNone/>
            </a:pPr>
            <a:r>
              <a:rPr lang="en-US" sz="3600" dirty="0" smtClean="0">
                <a:solidFill>
                  <a:srgbClr val="FFFFFF"/>
                </a:solidFill>
                <a:latin typeface="Comic Sans MS" pitchFamily="66" charset="0"/>
              </a:rPr>
              <a:t>“The devil is in the details!”</a:t>
            </a:r>
            <a:endParaRPr lang="en-US" sz="3600" dirty="0">
              <a:solidFill>
                <a:srgbClr val="FFFFFF"/>
              </a:solidFill>
              <a:latin typeface="Comic Sans MS" pitchFamily="66" charset="0"/>
            </a:endParaRPr>
          </a:p>
        </p:txBody>
      </p:sp>
    </p:spTree>
    <p:extLst>
      <p:ext uri="{BB962C8B-B14F-4D97-AF65-F5344CB8AC3E}">
        <p14:creationId xmlns:p14="http://schemas.microsoft.com/office/powerpoint/2010/main" val="32644739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 y="762000"/>
            <a:ext cx="9144000" cy="762000"/>
          </a:xfrm>
        </p:spPr>
        <p:txBody>
          <a:bodyPr/>
          <a:lstStyle/>
          <a:p>
            <a:pPr marL="400050" lvl="2" indent="0" algn="ctr"/>
            <a:r>
              <a:rPr lang="en-US" sz="3600" dirty="0">
                <a:solidFill>
                  <a:schemeClr val="bg1">
                    <a:lumMod val="25000"/>
                  </a:schemeClr>
                </a:solidFill>
                <a:latin typeface="Comic Sans MS" pitchFamily="66" charset="0"/>
              </a:rPr>
              <a:t>Use </a:t>
            </a:r>
            <a:r>
              <a:rPr lang="en-US" sz="3600" dirty="0" smtClean="0">
                <a:solidFill>
                  <a:schemeClr val="bg1">
                    <a:lumMod val="25000"/>
                  </a:schemeClr>
                </a:solidFill>
                <a:latin typeface="Comic Sans MS" pitchFamily="66" charset="0"/>
              </a:rPr>
              <a:t>of Trend Data to Identify Micro-Trends in Research Funding</a:t>
            </a:r>
            <a:endParaRPr lang="en-US" sz="3600" u="sng" dirty="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228600" y="1447800"/>
            <a:ext cx="8915400" cy="5105400"/>
          </a:xfrm>
        </p:spPr>
        <p:txBody>
          <a:bodyPr/>
          <a:lstStyle/>
          <a:p>
            <a:pPr marL="857250" lvl="2" indent="-457200">
              <a:buClrTx/>
              <a:buFont typeface="Arial" pitchFamily="34" charset="0"/>
              <a:buChar char="•"/>
            </a:pPr>
            <a:r>
              <a:rPr lang="en-US" sz="2600" dirty="0" smtClean="0">
                <a:latin typeface="Comic Sans MS" pitchFamily="66" charset="0"/>
              </a:rPr>
              <a:t>Is the mix of research project types static or are significant changes in the mix projected?</a:t>
            </a:r>
          </a:p>
          <a:p>
            <a:pPr marL="857250" lvl="2" indent="-457200">
              <a:buClrTx/>
              <a:buFont typeface="Arial" pitchFamily="34" charset="0"/>
              <a:buChar char="•"/>
            </a:pPr>
            <a:r>
              <a:rPr lang="en-US" sz="2600" dirty="0" smtClean="0">
                <a:latin typeface="Comic Sans MS" pitchFamily="66" charset="0"/>
              </a:rPr>
              <a:t>What are the implications of these shifts on </a:t>
            </a:r>
            <a:r>
              <a:rPr lang="en-US" sz="2600" u="sng" dirty="0" smtClean="0">
                <a:latin typeface="Comic Sans MS" pitchFamily="66" charset="0"/>
              </a:rPr>
              <a:t>space requirements</a:t>
            </a:r>
            <a:r>
              <a:rPr lang="en-US" sz="2600" dirty="0" smtClean="0">
                <a:latin typeface="Comic Sans MS" pitchFamily="66" charset="0"/>
              </a:rPr>
              <a:t>?  More space?  Change in the mix of space - less lab space, but more office space?  Will specialized facilities be required?</a:t>
            </a:r>
          </a:p>
          <a:p>
            <a:pPr marL="857250" lvl="2" indent="-457200">
              <a:buClrTx/>
              <a:buFont typeface="Arial" pitchFamily="34" charset="0"/>
              <a:buChar char="•"/>
            </a:pPr>
            <a:r>
              <a:rPr lang="en-US" sz="2600" dirty="0" smtClean="0">
                <a:latin typeface="Comic Sans MS" pitchFamily="66" charset="0"/>
              </a:rPr>
              <a:t>What are the implications of these shifts on </a:t>
            </a:r>
            <a:r>
              <a:rPr lang="en-US" sz="2600" u="sng" dirty="0" smtClean="0">
                <a:latin typeface="Comic Sans MS" pitchFamily="66" charset="0"/>
              </a:rPr>
              <a:t>personnel needs</a:t>
            </a:r>
            <a:r>
              <a:rPr lang="en-US" sz="2600" dirty="0" smtClean="0">
                <a:latin typeface="Comic Sans MS" pitchFamily="66" charset="0"/>
              </a:rPr>
              <a:t>?  Are special skills required that are not currently represented in lab staff?  Hire a new post-doc?  Research faculty?  Develop collaborations with colleagues in complementary disciplines?</a:t>
            </a:r>
          </a:p>
        </p:txBody>
      </p:sp>
    </p:spTree>
    <p:extLst>
      <p:ext uri="{BB962C8B-B14F-4D97-AF65-F5344CB8AC3E}">
        <p14:creationId xmlns:p14="http://schemas.microsoft.com/office/powerpoint/2010/main" val="16174168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68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 y="762000"/>
            <a:ext cx="9144000" cy="762000"/>
          </a:xfrm>
        </p:spPr>
        <p:txBody>
          <a:bodyPr/>
          <a:lstStyle/>
          <a:p>
            <a:pPr marL="400050" lvl="2" indent="0" algn="ctr"/>
            <a:r>
              <a:rPr lang="en-US" sz="3600" dirty="0">
                <a:solidFill>
                  <a:schemeClr val="bg1">
                    <a:lumMod val="25000"/>
                  </a:schemeClr>
                </a:solidFill>
                <a:latin typeface="Comic Sans MS" pitchFamily="66" charset="0"/>
              </a:rPr>
              <a:t>Use </a:t>
            </a:r>
            <a:r>
              <a:rPr lang="en-US" sz="3600" dirty="0" smtClean="0">
                <a:solidFill>
                  <a:schemeClr val="bg1">
                    <a:lumMod val="25000"/>
                  </a:schemeClr>
                </a:solidFill>
                <a:latin typeface="Comic Sans MS" pitchFamily="66" charset="0"/>
              </a:rPr>
              <a:t>of Trend Data to Identify Micro-Trends in Research Funding</a:t>
            </a:r>
            <a:endParaRPr lang="en-US" sz="3600" u="sng" dirty="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1600200"/>
            <a:ext cx="9067800" cy="6248400"/>
          </a:xfrm>
        </p:spPr>
        <p:txBody>
          <a:bodyPr/>
          <a:lstStyle/>
          <a:p>
            <a:pPr marL="857250" lvl="2" indent="-457200">
              <a:buClrTx/>
              <a:buFont typeface="Arial" pitchFamily="34" charset="0"/>
              <a:buChar char="•"/>
            </a:pPr>
            <a:r>
              <a:rPr lang="en-US" sz="2600" dirty="0" smtClean="0">
                <a:latin typeface="Comic Sans MS" pitchFamily="66" charset="0"/>
              </a:rPr>
              <a:t>What are the implications for </a:t>
            </a:r>
            <a:r>
              <a:rPr lang="en-US" sz="2600" u="sng" dirty="0" smtClean="0">
                <a:latin typeface="Comic Sans MS" pitchFamily="66" charset="0"/>
              </a:rPr>
              <a:t>equipment needs</a:t>
            </a:r>
            <a:r>
              <a:rPr lang="en-US" sz="2600" dirty="0" smtClean="0">
                <a:latin typeface="Comic Sans MS" pitchFamily="66" charset="0"/>
              </a:rPr>
              <a:t>?  If specific equipment is required to support the overall direction of the lab’s research (as opposed to a particular project), should an infrastructure grant proposal be explored? </a:t>
            </a:r>
          </a:p>
          <a:p>
            <a:pPr marL="400050" lvl="2" indent="0">
              <a:buClrTx/>
              <a:buNone/>
            </a:pPr>
            <a:r>
              <a:rPr lang="en-US" sz="2600" dirty="0" smtClean="0">
                <a:latin typeface="Comic Sans MS" pitchFamily="66" charset="0"/>
              </a:rPr>
              <a:t>   </a:t>
            </a:r>
            <a:endParaRPr lang="en-US" sz="2600" dirty="0">
              <a:solidFill>
                <a:schemeClr val="bg1">
                  <a:lumMod val="25000"/>
                </a:schemeClr>
              </a:solidFill>
              <a:latin typeface="Comic Sans MS" pitchFamily="66" charset="0"/>
            </a:endParaRPr>
          </a:p>
        </p:txBody>
      </p:sp>
      <p:sp>
        <p:nvSpPr>
          <p:cNvPr id="5" name="Rounded Rectangle 4"/>
          <p:cNvSpPr/>
          <p:nvPr/>
        </p:nvSpPr>
        <p:spPr bwMode="auto">
          <a:xfrm>
            <a:off x="1066800" y="3886200"/>
            <a:ext cx="7010400" cy="2209800"/>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3200" dirty="0" smtClean="0">
                <a:solidFill>
                  <a:srgbClr val="FFFFFF"/>
                </a:solidFill>
                <a:latin typeface="Comic Sans MS" pitchFamily="66" charset="0"/>
              </a:rPr>
              <a:t>Careful analysis of trend data allows the PI to </a:t>
            </a:r>
            <a:r>
              <a:rPr lang="en-US" sz="3200" dirty="0">
                <a:solidFill>
                  <a:srgbClr val="FFFFFF"/>
                </a:solidFill>
                <a:latin typeface="Comic Sans MS" pitchFamily="66" charset="0"/>
              </a:rPr>
              <a:t>track the direction of his/her </a:t>
            </a:r>
            <a:r>
              <a:rPr lang="en-US" sz="3200" dirty="0" smtClean="0">
                <a:solidFill>
                  <a:srgbClr val="FFFFFF"/>
                </a:solidFill>
                <a:latin typeface="Comic Sans MS" pitchFamily="66" charset="0"/>
              </a:rPr>
              <a:t>lab’s research activities …</a:t>
            </a:r>
            <a:endParaRPr kumimoji="0" lang="en-US" sz="32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11616987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 y="762000"/>
            <a:ext cx="9144000" cy="762000"/>
          </a:xfrm>
        </p:spPr>
        <p:txBody>
          <a:bodyPr/>
          <a:lstStyle/>
          <a:p>
            <a:pPr marL="400050" lvl="2" indent="0" algn="ctr"/>
            <a:r>
              <a:rPr lang="en-US" sz="3600" dirty="0">
                <a:solidFill>
                  <a:schemeClr val="bg1">
                    <a:lumMod val="25000"/>
                  </a:schemeClr>
                </a:solidFill>
                <a:latin typeface="Comic Sans MS" pitchFamily="66" charset="0"/>
              </a:rPr>
              <a:t>Use </a:t>
            </a:r>
            <a:r>
              <a:rPr lang="en-US" sz="3600" dirty="0" smtClean="0">
                <a:solidFill>
                  <a:schemeClr val="bg1">
                    <a:lumMod val="25000"/>
                  </a:schemeClr>
                </a:solidFill>
                <a:latin typeface="Comic Sans MS" pitchFamily="66" charset="0"/>
              </a:rPr>
              <a:t>of Trend Data to Identify Micro-Trends in Research Funding</a:t>
            </a:r>
            <a:endParaRPr lang="en-US" sz="3600" u="sng" dirty="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1600200"/>
            <a:ext cx="9067800" cy="6248400"/>
          </a:xfrm>
        </p:spPr>
        <p:txBody>
          <a:bodyPr/>
          <a:lstStyle/>
          <a:p>
            <a:pPr marL="857250" lvl="2" indent="-457200">
              <a:buClrTx/>
              <a:buFont typeface="Arial" pitchFamily="34" charset="0"/>
              <a:buChar char="•"/>
            </a:pPr>
            <a:r>
              <a:rPr lang="en-US" sz="2600" dirty="0" smtClean="0">
                <a:latin typeface="Comic Sans MS" pitchFamily="66" charset="0"/>
              </a:rPr>
              <a:t>What are the implications for equipment needs?  If specific equipment is required to support the direction of research, should an infrastructure grant proposal be explored? </a:t>
            </a:r>
          </a:p>
          <a:p>
            <a:pPr marL="400050" lvl="2" indent="0">
              <a:buClrTx/>
              <a:buNone/>
            </a:pPr>
            <a:r>
              <a:rPr lang="en-US" sz="2600" dirty="0" smtClean="0">
                <a:latin typeface="Comic Sans MS" pitchFamily="66" charset="0"/>
              </a:rPr>
              <a:t>   </a:t>
            </a:r>
            <a:endParaRPr lang="en-US" sz="2600" dirty="0">
              <a:solidFill>
                <a:schemeClr val="bg1">
                  <a:lumMod val="25000"/>
                </a:schemeClr>
              </a:solidFill>
              <a:latin typeface="Comic Sans MS" pitchFamily="66" charset="0"/>
            </a:endParaRPr>
          </a:p>
        </p:txBody>
      </p:sp>
      <p:sp>
        <p:nvSpPr>
          <p:cNvPr id="5" name="Rounded Rectangle 4"/>
          <p:cNvSpPr/>
          <p:nvPr/>
        </p:nvSpPr>
        <p:spPr bwMode="auto">
          <a:xfrm>
            <a:off x="1066800" y="3886200"/>
            <a:ext cx="7010400" cy="1905000"/>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3200" dirty="0">
                <a:solidFill>
                  <a:srgbClr val="FFFFFF"/>
                </a:solidFill>
                <a:latin typeface="Comic Sans MS" pitchFamily="66" charset="0"/>
              </a:rPr>
              <a:t>… </a:t>
            </a:r>
            <a:r>
              <a:rPr lang="en-US" sz="3200" dirty="0" smtClean="0">
                <a:solidFill>
                  <a:srgbClr val="FFFFFF"/>
                </a:solidFill>
                <a:latin typeface="Comic Sans MS" pitchFamily="66" charset="0"/>
              </a:rPr>
              <a:t>and thus be better able proactively provide </a:t>
            </a:r>
            <a:r>
              <a:rPr lang="en-US" sz="3200" dirty="0">
                <a:solidFill>
                  <a:srgbClr val="FFFFFF"/>
                </a:solidFill>
                <a:latin typeface="Comic Sans MS" pitchFamily="66" charset="0"/>
              </a:rPr>
              <a:t>the required </a:t>
            </a:r>
            <a:r>
              <a:rPr lang="en-US" sz="3200" dirty="0" smtClean="0">
                <a:solidFill>
                  <a:srgbClr val="FFFFFF"/>
                </a:solidFill>
                <a:latin typeface="Comic Sans MS" pitchFamily="66" charset="0"/>
              </a:rPr>
              <a:t>resources to support the lab! </a:t>
            </a:r>
            <a:endParaRPr kumimoji="0" lang="en-US" sz="32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19425732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28600"/>
            <a:ext cx="8991600" cy="762000"/>
          </a:xfrm>
        </p:spPr>
        <p:txBody>
          <a:bodyPr/>
          <a:lstStyle/>
          <a:p>
            <a:pPr algn="ctr"/>
            <a:r>
              <a:rPr lang="en-US" sz="3600" dirty="0" smtClean="0">
                <a:solidFill>
                  <a:schemeClr val="bg1">
                    <a:lumMod val="25000"/>
                  </a:schemeClr>
                </a:solidFill>
                <a:latin typeface="Comic Sans MS" pitchFamily="66" charset="0"/>
              </a:rPr>
              <a:t>F&amp;A Recovery by Space Report</a:t>
            </a:r>
            <a:endParaRPr lang="en-US" sz="34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685800"/>
            <a:ext cx="8991600" cy="2895600"/>
          </a:xfrm>
        </p:spPr>
        <p:txBody>
          <a:bodyPr/>
          <a:lstStyle/>
          <a:p>
            <a:pPr marL="400050" lvl="2" indent="0">
              <a:buClrTx/>
              <a:buNone/>
            </a:pPr>
            <a:endParaRPr lang="en-US" sz="2800" u="sng" dirty="0" smtClean="0">
              <a:solidFill>
                <a:schemeClr val="bg1">
                  <a:lumMod val="25000"/>
                </a:schemeClr>
              </a:solidFill>
              <a:latin typeface="Comic Sans MS" pitchFamily="66" charset="0"/>
            </a:endParaRPr>
          </a:p>
          <a:p>
            <a:pPr marL="400050" lvl="2" indent="0">
              <a:buClrTx/>
              <a:buNone/>
            </a:pPr>
            <a:r>
              <a:rPr lang="en-US" sz="2600" dirty="0" smtClean="0">
                <a:latin typeface="Comic Sans MS" pitchFamily="66" charset="0"/>
              </a:rPr>
              <a:t>Some </a:t>
            </a:r>
            <a:r>
              <a:rPr lang="en-US" sz="2600" dirty="0" smtClean="0">
                <a:latin typeface="Comic Sans MS" pitchFamily="66" charset="0"/>
              </a:rPr>
              <a:t>universities/departments </a:t>
            </a:r>
            <a:r>
              <a:rPr lang="en-US" sz="2600" dirty="0" smtClean="0">
                <a:latin typeface="Comic Sans MS" pitchFamily="66" charset="0"/>
              </a:rPr>
              <a:t>share F&amp;A receipts with PIs based upon the F&amp;A dollars generated by their projects.  Therefore, the PI may be interested in tracking how well different projects are performing in terms of F&amp;A dollars generated per square foot of allocated space. </a:t>
            </a:r>
            <a:endParaRPr lang="en-US" sz="2600" dirty="0">
              <a:latin typeface="Comic Sans MS" pitchFamily="66" charset="0"/>
            </a:endParaRPr>
          </a:p>
        </p:txBody>
      </p:sp>
      <p:sp>
        <p:nvSpPr>
          <p:cNvPr id="4" name="Oval 3"/>
          <p:cNvSpPr/>
          <p:nvPr/>
        </p:nvSpPr>
        <p:spPr bwMode="auto">
          <a:xfrm>
            <a:off x="152400" y="4114800"/>
            <a:ext cx="8763000" cy="1828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This is just one of many factors</a:t>
            </a:r>
            <a:r>
              <a:rPr kumimoji="0" lang="en-US" sz="2800" b="0" i="0" u="none" strike="noStrike" cap="none" normalizeH="0" dirty="0" smtClean="0">
                <a:ln>
                  <a:noFill/>
                </a:ln>
                <a:solidFill>
                  <a:srgbClr val="FFFFFF"/>
                </a:solidFill>
                <a:effectLst/>
                <a:latin typeface="Comic Sans MS" pitchFamily="66" charset="0"/>
                <a:ea typeface="DFKai-SB" pitchFamily="65" charset="-120"/>
              </a:rPr>
              <a:t> to consider when making space allocation decisions!</a:t>
            </a:r>
            <a:endParaRPr kumimoji="0" lang="en-US" sz="2800" b="0" i="0" u="none" strike="noStrike" cap="none" normalizeH="0" baseline="0" dirty="0" smtClean="0">
              <a:ln>
                <a:noFill/>
              </a:ln>
              <a:solidFill>
                <a:srgbClr val="FFFFFF"/>
              </a:solidFill>
              <a:effectLst/>
              <a:latin typeface="Comic Sans MS" pitchFamily="66" charset="0"/>
              <a:ea typeface="DFKai-SB" pitchFamily="65" charset="-120"/>
            </a:endParaRPr>
          </a:p>
        </p:txBody>
      </p:sp>
    </p:spTree>
    <p:extLst>
      <p:ext uri="{BB962C8B-B14F-4D97-AF65-F5344CB8AC3E}">
        <p14:creationId xmlns:p14="http://schemas.microsoft.com/office/powerpoint/2010/main" val="2792881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nvGrpSpPr>
        <p:grpSpPr bwMode="auto">
          <a:xfrm>
            <a:off x="1011238" y="1514475"/>
            <a:ext cx="6332537" cy="4175125"/>
            <a:chOff x="637" y="954"/>
            <a:chExt cx="3989" cy="2630"/>
          </a:xfrm>
        </p:grpSpPr>
        <p:sp>
          <p:nvSpPr>
            <p:cNvPr id="5123" name="Rectangle 3"/>
            <p:cNvSpPr>
              <a:spLocks noChangeArrowheads="1"/>
            </p:cNvSpPr>
            <p:nvPr/>
          </p:nvSpPr>
          <p:spPr bwMode="auto">
            <a:xfrm>
              <a:off x="991" y="1006"/>
              <a:ext cx="3513" cy="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124" name="Line 4"/>
            <p:cNvSpPr>
              <a:spLocks noChangeShapeType="1"/>
            </p:cNvSpPr>
            <p:nvPr/>
          </p:nvSpPr>
          <p:spPr bwMode="auto">
            <a:xfrm>
              <a:off x="991" y="3045"/>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Line 5"/>
            <p:cNvSpPr>
              <a:spLocks noChangeShapeType="1"/>
            </p:cNvSpPr>
            <p:nvPr/>
          </p:nvSpPr>
          <p:spPr bwMode="auto">
            <a:xfrm>
              <a:off x="991" y="2701"/>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6" name="Line 6"/>
            <p:cNvSpPr>
              <a:spLocks noChangeShapeType="1"/>
            </p:cNvSpPr>
            <p:nvPr/>
          </p:nvSpPr>
          <p:spPr bwMode="auto">
            <a:xfrm>
              <a:off x="991" y="2363"/>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7" name="Line 7"/>
            <p:cNvSpPr>
              <a:spLocks noChangeShapeType="1"/>
            </p:cNvSpPr>
            <p:nvPr/>
          </p:nvSpPr>
          <p:spPr bwMode="auto">
            <a:xfrm>
              <a:off x="991" y="2026"/>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8" name="Line 8"/>
            <p:cNvSpPr>
              <a:spLocks noChangeShapeType="1"/>
            </p:cNvSpPr>
            <p:nvPr/>
          </p:nvSpPr>
          <p:spPr bwMode="auto">
            <a:xfrm>
              <a:off x="991" y="1688"/>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9" name="Line 9"/>
            <p:cNvSpPr>
              <a:spLocks noChangeShapeType="1"/>
            </p:cNvSpPr>
            <p:nvPr/>
          </p:nvSpPr>
          <p:spPr bwMode="auto">
            <a:xfrm>
              <a:off x="991" y="1344"/>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0" name="Line 10"/>
            <p:cNvSpPr>
              <a:spLocks noChangeShapeType="1"/>
            </p:cNvSpPr>
            <p:nvPr/>
          </p:nvSpPr>
          <p:spPr bwMode="auto">
            <a:xfrm>
              <a:off x="991" y="1006"/>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1" name="Rectangle 11"/>
            <p:cNvSpPr>
              <a:spLocks noChangeArrowheads="1"/>
            </p:cNvSpPr>
            <p:nvPr/>
          </p:nvSpPr>
          <p:spPr bwMode="auto">
            <a:xfrm>
              <a:off x="991" y="1006"/>
              <a:ext cx="3513" cy="2377"/>
            </a:xfrm>
            <a:prstGeom prst="rect">
              <a:avLst/>
            </a:prstGeom>
            <a:noFill/>
            <a:ln w="7938">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Line 12"/>
            <p:cNvSpPr>
              <a:spLocks noChangeShapeType="1"/>
            </p:cNvSpPr>
            <p:nvPr/>
          </p:nvSpPr>
          <p:spPr bwMode="auto">
            <a:xfrm>
              <a:off x="991" y="1006"/>
              <a:ext cx="1" cy="237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3" name="Line 13"/>
            <p:cNvSpPr>
              <a:spLocks noChangeShapeType="1"/>
            </p:cNvSpPr>
            <p:nvPr/>
          </p:nvSpPr>
          <p:spPr bwMode="auto">
            <a:xfrm>
              <a:off x="970" y="3383"/>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4" name="Line 14"/>
            <p:cNvSpPr>
              <a:spLocks noChangeShapeType="1"/>
            </p:cNvSpPr>
            <p:nvPr/>
          </p:nvSpPr>
          <p:spPr bwMode="auto">
            <a:xfrm>
              <a:off x="970" y="3045"/>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5" name="Line 15"/>
            <p:cNvSpPr>
              <a:spLocks noChangeShapeType="1"/>
            </p:cNvSpPr>
            <p:nvPr/>
          </p:nvSpPr>
          <p:spPr bwMode="auto">
            <a:xfrm>
              <a:off x="970" y="2701"/>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6" name="Line 16"/>
            <p:cNvSpPr>
              <a:spLocks noChangeShapeType="1"/>
            </p:cNvSpPr>
            <p:nvPr/>
          </p:nvSpPr>
          <p:spPr bwMode="auto">
            <a:xfrm>
              <a:off x="970" y="2363"/>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7" name="Line 17"/>
            <p:cNvSpPr>
              <a:spLocks noChangeShapeType="1"/>
            </p:cNvSpPr>
            <p:nvPr/>
          </p:nvSpPr>
          <p:spPr bwMode="auto">
            <a:xfrm>
              <a:off x="970" y="2026"/>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8" name="Line 18"/>
            <p:cNvSpPr>
              <a:spLocks noChangeShapeType="1"/>
            </p:cNvSpPr>
            <p:nvPr/>
          </p:nvSpPr>
          <p:spPr bwMode="auto">
            <a:xfrm>
              <a:off x="970" y="1688"/>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9" name="Line 19"/>
            <p:cNvSpPr>
              <a:spLocks noChangeShapeType="1"/>
            </p:cNvSpPr>
            <p:nvPr/>
          </p:nvSpPr>
          <p:spPr bwMode="auto">
            <a:xfrm>
              <a:off x="970" y="1344"/>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0" name="Line 20"/>
            <p:cNvSpPr>
              <a:spLocks noChangeShapeType="1"/>
            </p:cNvSpPr>
            <p:nvPr/>
          </p:nvSpPr>
          <p:spPr bwMode="auto">
            <a:xfrm>
              <a:off x="970" y="1006"/>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1" name="Line 21"/>
            <p:cNvSpPr>
              <a:spLocks noChangeShapeType="1"/>
            </p:cNvSpPr>
            <p:nvPr/>
          </p:nvSpPr>
          <p:spPr bwMode="auto">
            <a:xfrm>
              <a:off x="991" y="3383"/>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2" name="Line 22"/>
            <p:cNvSpPr>
              <a:spLocks noChangeShapeType="1"/>
            </p:cNvSpPr>
            <p:nvPr/>
          </p:nvSpPr>
          <p:spPr bwMode="auto">
            <a:xfrm flipV="1">
              <a:off x="991"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3" name="Line 23"/>
            <p:cNvSpPr>
              <a:spLocks noChangeShapeType="1"/>
            </p:cNvSpPr>
            <p:nvPr/>
          </p:nvSpPr>
          <p:spPr bwMode="auto">
            <a:xfrm flipV="1">
              <a:off x="1494"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4" name="Line 24"/>
            <p:cNvSpPr>
              <a:spLocks noChangeShapeType="1"/>
            </p:cNvSpPr>
            <p:nvPr/>
          </p:nvSpPr>
          <p:spPr bwMode="auto">
            <a:xfrm flipV="1">
              <a:off x="1997"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5" name="Line 25"/>
            <p:cNvSpPr>
              <a:spLocks noChangeShapeType="1"/>
            </p:cNvSpPr>
            <p:nvPr/>
          </p:nvSpPr>
          <p:spPr bwMode="auto">
            <a:xfrm flipV="1">
              <a:off x="2499"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6" name="Line 26"/>
            <p:cNvSpPr>
              <a:spLocks noChangeShapeType="1"/>
            </p:cNvSpPr>
            <p:nvPr/>
          </p:nvSpPr>
          <p:spPr bwMode="auto">
            <a:xfrm flipV="1">
              <a:off x="2996"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7" name="Line 27"/>
            <p:cNvSpPr>
              <a:spLocks noChangeShapeType="1"/>
            </p:cNvSpPr>
            <p:nvPr/>
          </p:nvSpPr>
          <p:spPr bwMode="auto">
            <a:xfrm flipV="1">
              <a:off x="3499"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8" name="Line 28"/>
            <p:cNvSpPr>
              <a:spLocks noChangeShapeType="1"/>
            </p:cNvSpPr>
            <p:nvPr/>
          </p:nvSpPr>
          <p:spPr bwMode="auto">
            <a:xfrm flipV="1">
              <a:off x="4002"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9" name="Line 29"/>
            <p:cNvSpPr>
              <a:spLocks noChangeShapeType="1"/>
            </p:cNvSpPr>
            <p:nvPr/>
          </p:nvSpPr>
          <p:spPr bwMode="auto">
            <a:xfrm flipV="1">
              <a:off x="4504"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0" name="Freeform 30"/>
            <p:cNvSpPr>
              <a:spLocks/>
            </p:cNvSpPr>
            <p:nvPr/>
          </p:nvSpPr>
          <p:spPr bwMode="auto">
            <a:xfrm>
              <a:off x="2213" y="2532"/>
              <a:ext cx="27" cy="19"/>
            </a:xfrm>
            <a:custGeom>
              <a:avLst/>
              <a:gdLst>
                <a:gd name="T0" fmla="*/ 27 w 27"/>
                <a:gd name="T1" fmla="*/ 0 h 19"/>
                <a:gd name="T2" fmla="*/ 27 w 27"/>
                <a:gd name="T3" fmla="*/ 0 h 19"/>
                <a:gd name="T4" fmla="*/ 16 w 27"/>
                <a:gd name="T5" fmla="*/ 7 h 19"/>
                <a:gd name="T6" fmla="*/ 0 w 27"/>
                <a:gd name="T7" fmla="*/ 19 h 19"/>
              </a:gdLst>
              <a:ahLst/>
              <a:cxnLst>
                <a:cxn ang="0">
                  <a:pos x="T0" y="T1"/>
                </a:cxn>
                <a:cxn ang="0">
                  <a:pos x="T2" y="T3"/>
                </a:cxn>
                <a:cxn ang="0">
                  <a:pos x="T4" y="T5"/>
                </a:cxn>
                <a:cxn ang="0">
                  <a:pos x="T6" y="T7"/>
                </a:cxn>
              </a:cxnLst>
              <a:rect l="0" t="0" r="r" b="b"/>
              <a:pathLst>
                <a:path w="27" h="19">
                  <a:moveTo>
                    <a:pt x="27" y="0"/>
                  </a:moveTo>
                  <a:lnTo>
                    <a:pt x="27" y="0"/>
                  </a:lnTo>
                  <a:lnTo>
                    <a:pt x="16" y="7"/>
                  </a:lnTo>
                  <a:lnTo>
                    <a:pt x="0" y="19"/>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1" name="Freeform 31"/>
            <p:cNvSpPr>
              <a:spLocks/>
            </p:cNvSpPr>
            <p:nvPr/>
          </p:nvSpPr>
          <p:spPr bwMode="auto">
            <a:xfrm>
              <a:off x="1409" y="2551"/>
              <a:ext cx="804" cy="546"/>
            </a:xfrm>
            <a:custGeom>
              <a:avLst/>
              <a:gdLst>
                <a:gd name="T0" fmla="*/ 804 w 804"/>
                <a:gd name="T1" fmla="*/ 0 h 546"/>
                <a:gd name="T2" fmla="*/ 773 w 804"/>
                <a:gd name="T3" fmla="*/ 20 h 546"/>
                <a:gd name="T4" fmla="*/ 730 w 804"/>
                <a:gd name="T5" fmla="*/ 52 h 546"/>
                <a:gd name="T6" fmla="*/ 683 w 804"/>
                <a:gd name="T7" fmla="*/ 85 h 546"/>
                <a:gd name="T8" fmla="*/ 625 w 804"/>
                <a:gd name="T9" fmla="*/ 124 h 546"/>
                <a:gd name="T10" fmla="*/ 561 w 804"/>
                <a:gd name="T11" fmla="*/ 163 h 546"/>
                <a:gd name="T12" fmla="*/ 498 w 804"/>
                <a:gd name="T13" fmla="*/ 208 h 546"/>
                <a:gd name="T14" fmla="*/ 360 w 804"/>
                <a:gd name="T15" fmla="*/ 299 h 546"/>
                <a:gd name="T16" fmla="*/ 297 w 804"/>
                <a:gd name="T17" fmla="*/ 345 h 546"/>
                <a:gd name="T18" fmla="*/ 233 w 804"/>
                <a:gd name="T19" fmla="*/ 390 h 546"/>
                <a:gd name="T20" fmla="*/ 175 w 804"/>
                <a:gd name="T21" fmla="*/ 429 h 546"/>
                <a:gd name="T22" fmla="*/ 122 w 804"/>
                <a:gd name="T23" fmla="*/ 468 h 546"/>
                <a:gd name="T24" fmla="*/ 74 w 804"/>
                <a:gd name="T25" fmla="*/ 494 h 546"/>
                <a:gd name="T26" fmla="*/ 37 w 804"/>
                <a:gd name="T27" fmla="*/ 520 h 546"/>
                <a:gd name="T28" fmla="*/ 11 w 804"/>
                <a:gd name="T29" fmla="*/ 539 h 546"/>
                <a:gd name="T30" fmla="*/ 0 w 804"/>
                <a:gd name="T31" fmla="*/ 546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4" h="546">
                  <a:moveTo>
                    <a:pt x="804" y="0"/>
                  </a:moveTo>
                  <a:lnTo>
                    <a:pt x="773" y="20"/>
                  </a:lnTo>
                  <a:lnTo>
                    <a:pt x="730" y="52"/>
                  </a:lnTo>
                  <a:lnTo>
                    <a:pt x="683" y="85"/>
                  </a:lnTo>
                  <a:lnTo>
                    <a:pt x="625" y="124"/>
                  </a:lnTo>
                  <a:lnTo>
                    <a:pt x="561" y="163"/>
                  </a:lnTo>
                  <a:lnTo>
                    <a:pt x="498" y="208"/>
                  </a:lnTo>
                  <a:lnTo>
                    <a:pt x="360" y="299"/>
                  </a:lnTo>
                  <a:lnTo>
                    <a:pt x="297" y="345"/>
                  </a:lnTo>
                  <a:lnTo>
                    <a:pt x="233" y="390"/>
                  </a:lnTo>
                  <a:lnTo>
                    <a:pt x="175" y="429"/>
                  </a:lnTo>
                  <a:lnTo>
                    <a:pt x="122" y="468"/>
                  </a:lnTo>
                  <a:lnTo>
                    <a:pt x="74" y="494"/>
                  </a:lnTo>
                  <a:lnTo>
                    <a:pt x="37" y="520"/>
                  </a:lnTo>
                  <a:lnTo>
                    <a:pt x="11" y="539"/>
                  </a:lnTo>
                  <a:lnTo>
                    <a:pt x="0" y="546"/>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2" name="Freeform 32"/>
            <p:cNvSpPr>
              <a:spLocks/>
            </p:cNvSpPr>
            <p:nvPr/>
          </p:nvSpPr>
          <p:spPr bwMode="auto">
            <a:xfrm>
              <a:off x="1409" y="2681"/>
              <a:ext cx="614" cy="416"/>
            </a:xfrm>
            <a:custGeom>
              <a:avLst/>
              <a:gdLst>
                <a:gd name="T0" fmla="*/ 0 w 614"/>
                <a:gd name="T1" fmla="*/ 416 h 416"/>
                <a:gd name="T2" fmla="*/ 0 w 614"/>
                <a:gd name="T3" fmla="*/ 416 h 416"/>
                <a:gd name="T4" fmla="*/ 16 w 614"/>
                <a:gd name="T5" fmla="*/ 403 h 416"/>
                <a:gd name="T6" fmla="*/ 43 w 614"/>
                <a:gd name="T7" fmla="*/ 383 h 416"/>
                <a:gd name="T8" fmla="*/ 80 w 614"/>
                <a:gd name="T9" fmla="*/ 364 h 416"/>
                <a:gd name="T10" fmla="*/ 127 w 614"/>
                <a:gd name="T11" fmla="*/ 332 h 416"/>
                <a:gd name="T12" fmla="*/ 175 w 614"/>
                <a:gd name="T13" fmla="*/ 299 h 416"/>
                <a:gd name="T14" fmla="*/ 233 w 614"/>
                <a:gd name="T15" fmla="*/ 260 h 416"/>
                <a:gd name="T16" fmla="*/ 291 w 614"/>
                <a:gd name="T17" fmla="*/ 221 h 416"/>
                <a:gd name="T18" fmla="*/ 408 w 614"/>
                <a:gd name="T19" fmla="*/ 143 h 416"/>
                <a:gd name="T20" fmla="*/ 461 w 614"/>
                <a:gd name="T21" fmla="*/ 104 h 416"/>
                <a:gd name="T22" fmla="*/ 508 w 614"/>
                <a:gd name="T23" fmla="*/ 72 h 416"/>
                <a:gd name="T24" fmla="*/ 550 w 614"/>
                <a:gd name="T25" fmla="*/ 46 h 416"/>
                <a:gd name="T26" fmla="*/ 582 w 614"/>
                <a:gd name="T27" fmla="*/ 20 h 416"/>
                <a:gd name="T28" fmla="*/ 603 w 614"/>
                <a:gd name="T29" fmla="*/ 7 h 416"/>
                <a:gd name="T30" fmla="*/ 614 w 614"/>
                <a:gd name="T31"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4" h="416">
                  <a:moveTo>
                    <a:pt x="0" y="416"/>
                  </a:moveTo>
                  <a:lnTo>
                    <a:pt x="0" y="416"/>
                  </a:lnTo>
                  <a:lnTo>
                    <a:pt x="16" y="403"/>
                  </a:lnTo>
                  <a:lnTo>
                    <a:pt x="43" y="383"/>
                  </a:lnTo>
                  <a:lnTo>
                    <a:pt x="80" y="364"/>
                  </a:lnTo>
                  <a:lnTo>
                    <a:pt x="127" y="332"/>
                  </a:lnTo>
                  <a:lnTo>
                    <a:pt x="175" y="299"/>
                  </a:lnTo>
                  <a:lnTo>
                    <a:pt x="233" y="260"/>
                  </a:lnTo>
                  <a:lnTo>
                    <a:pt x="291" y="221"/>
                  </a:lnTo>
                  <a:lnTo>
                    <a:pt x="408" y="143"/>
                  </a:lnTo>
                  <a:lnTo>
                    <a:pt x="461" y="104"/>
                  </a:lnTo>
                  <a:lnTo>
                    <a:pt x="508" y="72"/>
                  </a:lnTo>
                  <a:lnTo>
                    <a:pt x="550" y="46"/>
                  </a:lnTo>
                  <a:lnTo>
                    <a:pt x="582" y="20"/>
                  </a:lnTo>
                  <a:lnTo>
                    <a:pt x="603" y="7"/>
                  </a:lnTo>
                  <a:lnTo>
                    <a:pt x="614"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3" name="Freeform 33"/>
            <p:cNvSpPr>
              <a:spLocks/>
            </p:cNvSpPr>
            <p:nvPr/>
          </p:nvSpPr>
          <p:spPr bwMode="auto">
            <a:xfrm>
              <a:off x="1489" y="2681"/>
              <a:ext cx="534" cy="364"/>
            </a:xfrm>
            <a:custGeom>
              <a:avLst/>
              <a:gdLst>
                <a:gd name="T0" fmla="*/ 534 w 534"/>
                <a:gd name="T1" fmla="*/ 0 h 364"/>
                <a:gd name="T2" fmla="*/ 529 w 534"/>
                <a:gd name="T3" fmla="*/ 0 h 364"/>
                <a:gd name="T4" fmla="*/ 518 w 534"/>
                <a:gd name="T5" fmla="*/ 13 h 364"/>
                <a:gd name="T6" fmla="*/ 497 w 534"/>
                <a:gd name="T7" fmla="*/ 26 h 364"/>
                <a:gd name="T8" fmla="*/ 470 w 534"/>
                <a:gd name="T9" fmla="*/ 46 h 364"/>
                <a:gd name="T10" fmla="*/ 439 w 534"/>
                <a:gd name="T11" fmla="*/ 65 h 364"/>
                <a:gd name="T12" fmla="*/ 396 w 534"/>
                <a:gd name="T13" fmla="*/ 91 h 364"/>
                <a:gd name="T14" fmla="*/ 312 w 534"/>
                <a:gd name="T15" fmla="*/ 150 h 364"/>
                <a:gd name="T16" fmla="*/ 217 w 534"/>
                <a:gd name="T17" fmla="*/ 215 h 364"/>
                <a:gd name="T18" fmla="*/ 127 w 534"/>
                <a:gd name="T19" fmla="*/ 280 h 364"/>
                <a:gd name="T20" fmla="*/ 90 w 534"/>
                <a:gd name="T21" fmla="*/ 306 h 364"/>
                <a:gd name="T22" fmla="*/ 53 w 534"/>
                <a:gd name="T23" fmla="*/ 325 h 364"/>
                <a:gd name="T24" fmla="*/ 21 w 534"/>
                <a:gd name="T25" fmla="*/ 351 h 364"/>
                <a:gd name="T26" fmla="*/ 0 w 534"/>
                <a:gd name="T27" fmla="*/ 36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4" h="364">
                  <a:moveTo>
                    <a:pt x="534" y="0"/>
                  </a:moveTo>
                  <a:lnTo>
                    <a:pt x="529" y="0"/>
                  </a:lnTo>
                  <a:lnTo>
                    <a:pt x="518" y="13"/>
                  </a:lnTo>
                  <a:lnTo>
                    <a:pt x="497" y="26"/>
                  </a:lnTo>
                  <a:lnTo>
                    <a:pt x="470" y="46"/>
                  </a:lnTo>
                  <a:lnTo>
                    <a:pt x="439" y="65"/>
                  </a:lnTo>
                  <a:lnTo>
                    <a:pt x="396" y="91"/>
                  </a:lnTo>
                  <a:lnTo>
                    <a:pt x="312" y="150"/>
                  </a:lnTo>
                  <a:lnTo>
                    <a:pt x="217" y="215"/>
                  </a:lnTo>
                  <a:lnTo>
                    <a:pt x="127" y="280"/>
                  </a:lnTo>
                  <a:lnTo>
                    <a:pt x="90" y="306"/>
                  </a:lnTo>
                  <a:lnTo>
                    <a:pt x="53" y="325"/>
                  </a:lnTo>
                  <a:lnTo>
                    <a:pt x="21" y="351"/>
                  </a:lnTo>
                  <a:lnTo>
                    <a:pt x="0" y="364"/>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4" name="Freeform 34"/>
            <p:cNvSpPr>
              <a:spLocks/>
            </p:cNvSpPr>
            <p:nvPr/>
          </p:nvSpPr>
          <p:spPr bwMode="auto">
            <a:xfrm>
              <a:off x="1399" y="3045"/>
              <a:ext cx="90" cy="58"/>
            </a:xfrm>
            <a:custGeom>
              <a:avLst/>
              <a:gdLst>
                <a:gd name="T0" fmla="*/ 90 w 90"/>
                <a:gd name="T1" fmla="*/ 0 h 58"/>
                <a:gd name="T2" fmla="*/ 58 w 90"/>
                <a:gd name="T3" fmla="*/ 19 h 58"/>
                <a:gd name="T4" fmla="*/ 26 w 90"/>
                <a:gd name="T5" fmla="*/ 39 h 58"/>
                <a:gd name="T6" fmla="*/ 10 w 90"/>
                <a:gd name="T7" fmla="*/ 52 h 58"/>
                <a:gd name="T8" fmla="*/ 0 w 90"/>
                <a:gd name="T9" fmla="*/ 58 h 58"/>
                <a:gd name="T10" fmla="*/ 0 w 90"/>
                <a:gd name="T11" fmla="*/ 58 h 58"/>
              </a:gdLst>
              <a:ahLst/>
              <a:cxnLst>
                <a:cxn ang="0">
                  <a:pos x="T0" y="T1"/>
                </a:cxn>
                <a:cxn ang="0">
                  <a:pos x="T2" y="T3"/>
                </a:cxn>
                <a:cxn ang="0">
                  <a:pos x="T4" y="T5"/>
                </a:cxn>
                <a:cxn ang="0">
                  <a:pos x="T6" y="T7"/>
                </a:cxn>
                <a:cxn ang="0">
                  <a:pos x="T8" y="T9"/>
                </a:cxn>
                <a:cxn ang="0">
                  <a:pos x="T10" y="T11"/>
                </a:cxn>
              </a:cxnLst>
              <a:rect l="0" t="0" r="r" b="b"/>
              <a:pathLst>
                <a:path w="90" h="58">
                  <a:moveTo>
                    <a:pt x="90" y="0"/>
                  </a:moveTo>
                  <a:lnTo>
                    <a:pt x="58" y="19"/>
                  </a:lnTo>
                  <a:lnTo>
                    <a:pt x="26" y="39"/>
                  </a:lnTo>
                  <a:lnTo>
                    <a:pt x="10" y="52"/>
                  </a:lnTo>
                  <a:lnTo>
                    <a:pt x="0" y="58"/>
                  </a:lnTo>
                  <a:lnTo>
                    <a:pt x="0" y="58"/>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5" name="Freeform 35"/>
            <p:cNvSpPr>
              <a:spLocks/>
            </p:cNvSpPr>
            <p:nvPr/>
          </p:nvSpPr>
          <p:spPr bwMode="auto">
            <a:xfrm>
              <a:off x="1399" y="3058"/>
              <a:ext cx="68" cy="45"/>
            </a:xfrm>
            <a:custGeom>
              <a:avLst/>
              <a:gdLst>
                <a:gd name="T0" fmla="*/ 0 w 68"/>
                <a:gd name="T1" fmla="*/ 45 h 45"/>
                <a:gd name="T2" fmla="*/ 5 w 68"/>
                <a:gd name="T3" fmla="*/ 39 h 45"/>
                <a:gd name="T4" fmla="*/ 21 w 68"/>
                <a:gd name="T5" fmla="*/ 32 h 45"/>
                <a:gd name="T6" fmla="*/ 42 w 68"/>
                <a:gd name="T7" fmla="*/ 19 h 45"/>
                <a:gd name="T8" fmla="*/ 68 w 68"/>
                <a:gd name="T9" fmla="*/ 0 h 45"/>
              </a:gdLst>
              <a:ahLst/>
              <a:cxnLst>
                <a:cxn ang="0">
                  <a:pos x="T0" y="T1"/>
                </a:cxn>
                <a:cxn ang="0">
                  <a:pos x="T2" y="T3"/>
                </a:cxn>
                <a:cxn ang="0">
                  <a:pos x="T4" y="T5"/>
                </a:cxn>
                <a:cxn ang="0">
                  <a:pos x="T6" y="T7"/>
                </a:cxn>
                <a:cxn ang="0">
                  <a:pos x="T8" y="T9"/>
                </a:cxn>
              </a:cxnLst>
              <a:rect l="0" t="0" r="r" b="b"/>
              <a:pathLst>
                <a:path w="68" h="45">
                  <a:moveTo>
                    <a:pt x="0" y="45"/>
                  </a:moveTo>
                  <a:lnTo>
                    <a:pt x="5" y="39"/>
                  </a:lnTo>
                  <a:lnTo>
                    <a:pt x="21" y="32"/>
                  </a:lnTo>
                  <a:lnTo>
                    <a:pt x="42" y="19"/>
                  </a:lnTo>
                  <a:lnTo>
                    <a:pt x="68"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6" name="Freeform 36"/>
            <p:cNvSpPr>
              <a:spLocks/>
            </p:cNvSpPr>
            <p:nvPr/>
          </p:nvSpPr>
          <p:spPr bwMode="auto">
            <a:xfrm>
              <a:off x="1467" y="1376"/>
              <a:ext cx="2476" cy="1682"/>
            </a:xfrm>
            <a:custGeom>
              <a:avLst/>
              <a:gdLst>
                <a:gd name="T0" fmla="*/ 0 w 2476"/>
                <a:gd name="T1" fmla="*/ 1682 h 1682"/>
                <a:gd name="T2" fmla="*/ 43 w 2476"/>
                <a:gd name="T3" fmla="*/ 1650 h 1682"/>
                <a:gd name="T4" fmla="*/ 96 w 2476"/>
                <a:gd name="T5" fmla="*/ 1617 h 1682"/>
                <a:gd name="T6" fmla="*/ 154 w 2476"/>
                <a:gd name="T7" fmla="*/ 1578 h 1682"/>
                <a:gd name="T8" fmla="*/ 217 w 2476"/>
                <a:gd name="T9" fmla="*/ 1533 h 1682"/>
                <a:gd name="T10" fmla="*/ 291 w 2476"/>
                <a:gd name="T11" fmla="*/ 1487 h 1682"/>
                <a:gd name="T12" fmla="*/ 371 w 2476"/>
                <a:gd name="T13" fmla="*/ 1435 h 1682"/>
                <a:gd name="T14" fmla="*/ 450 w 2476"/>
                <a:gd name="T15" fmla="*/ 1377 h 1682"/>
                <a:gd name="T16" fmla="*/ 535 w 2476"/>
                <a:gd name="T17" fmla="*/ 1318 h 1682"/>
                <a:gd name="T18" fmla="*/ 720 w 2476"/>
                <a:gd name="T19" fmla="*/ 1195 h 1682"/>
                <a:gd name="T20" fmla="*/ 916 w 2476"/>
                <a:gd name="T21" fmla="*/ 1059 h 1682"/>
                <a:gd name="T22" fmla="*/ 1117 w 2476"/>
                <a:gd name="T23" fmla="*/ 922 h 1682"/>
                <a:gd name="T24" fmla="*/ 1318 w 2476"/>
                <a:gd name="T25" fmla="*/ 786 h 1682"/>
                <a:gd name="T26" fmla="*/ 1519 w 2476"/>
                <a:gd name="T27" fmla="*/ 650 h 1682"/>
                <a:gd name="T28" fmla="*/ 1709 w 2476"/>
                <a:gd name="T29" fmla="*/ 520 h 1682"/>
                <a:gd name="T30" fmla="*/ 1894 w 2476"/>
                <a:gd name="T31" fmla="*/ 396 h 1682"/>
                <a:gd name="T32" fmla="*/ 1979 w 2476"/>
                <a:gd name="T33" fmla="*/ 338 h 1682"/>
                <a:gd name="T34" fmla="*/ 2058 w 2476"/>
                <a:gd name="T35" fmla="*/ 286 h 1682"/>
                <a:gd name="T36" fmla="*/ 2138 w 2476"/>
                <a:gd name="T37" fmla="*/ 234 h 1682"/>
                <a:gd name="T38" fmla="*/ 2207 w 2476"/>
                <a:gd name="T39" fmla="*/ 182 h 1682"/>
                <a:gd name="T40" fmla="*/ 2270 w 2476"/>
                <a:gd name="T41" fmla="*/ 143 h 1682"/>
                <a:gd name="T42" fmla="*/ 2328 w 2476"/>
                <a:gd name="T43" fmla="*/ 104 h 1682"/>
                <a:gd name="T44" fmla="*/ 2376 w 2476"/>
                <a:gd name="T45" fmla="*/ 65 h 1682"/>
                <a:gd name="T46" fmla="*/ 2418 w 2476"/>
                <a:gd name="T47" fmla="*/ 39 h 1682"/>
                <a:gd name="T48" fmla="*/ 2450 w 2476"/>
                <a:gd name="T49" fmla="*/ 20 h 1682"/>
                <a:gd name="T50" fmla="*/ 2476 w 2476"/>
                <a:gd name="T51" fmla="*/ 0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6" h="1682">
                  <a:moveTo>
                    <a:pt x="0" y="1682"/>
                  </a:moveTo>
                  <a:lnTo>
                    <a:pt x="43" y="1650"/>
                  </a:lnTo>
                  <a:lnTo>
                    <a:pt x="96" y="1617"/>
                  </a:lnTo>
                  <a:lnTo>
                    <a:pt x="154" y="1578"/>
                  </a:lnTo>
                  <a:lnTo>
                    <a:pt x="217" y="1533"/>
                  </a:lnTo>
                  <a:lnTo>
                    <a:pt x="291" y="1487"/>
                  </a:lnTo>
                  <a:lnTo>
                    <a:pt x="371" y="1435"/>
                  </a:lnTo>
                  <a:lnTo>
                    <a:pt x="450" y="1377"/>
                  </a:lnTo>
                  <a:lnTo>
                    <a:pt x="535" y="1318"/>
                  </a:lnTo>
                  <a:lnTo>
                    <a:pt x="720" y="1195"/>
                  </a:lnTo>
                  <a:lnTo>
                    <a:pt x="916" y="1059"/>
                  </a:lnTo>
                  <a:lnTo>
                    <a:pt x="1117" y="922"/>
                  </a:lnTo>
                  <a:lnTo>
                    <a:pt x="1318" y="786"/>
                  </a:lnTo>
                  <a:lnTo>
                    <a:pt x="1519" y="650"/>
                  </a:lnTo>
                  <a:lnTo>
                    <a:pt x="1709" y="520"/>
                  </a:lnTo>
                  <a:lnTo>
                    <a:pt x="1894" y="396"/>
                  </a:lnTo>
                  <a:lnTo>
                    <a:pt x="1979" y="338"/>
                  </a:lnTo>
                  <a:lnTo>
                    <a:pt x="2058" y="286"/>
                  </a:lnTo>
                  <a:lnTo>
                    <a:pt x="2138" y="234"/>
                  </a:lnTo>
                  <a:lnTo>
                    <a:pt x="2207" y="182"/>
                  </a:lnTo>
                  <a:lnTo>
                    <a:pt x="2270" y="143"/>
                  </a:lnTo>
                  <a:lnTo>
                    <a:pt x="2328" y="104"/>
                  </a:lnTo>
                  <a:lnTo>
                    <a:pt x="2376" y="65"/>
                  </a:lnTo>
                  <a:lnTo>
                    <a:pt x="2418" y="39"/>
                  </a:lnTo>
                  <a:lnTo>
                    <a:pt x="2450" y="20"/>
                  </a:lnTo>
                  <a:lnTo>
                    <a:pt x="2476"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7" name="Freeform 37"/>
            <p:cNvSpPr>
              <a:spLocks/>
            </p:cNvSpPr>
            <p:nvPr/>
          </p:nvSpPr>
          <p:spPr bwMode="auto">
            <a:xfrm>
              <a:off x="2742" y="1357"/>
              <a:ext cx="1228" cy="837"/>
            </a:xfrm>
            <a:custGeom>
              <a:avLst/>
              <a:gdLst>
                <a:gd name="T0" fmla="*/ 1201 w 1228"/>
                <a:gd name="T1" fmla="*/ 19 h 837"/>
                <a:gd name="T2" fmla="*/ 1217 w 1228"/>
                <a:gd name="T3" fmla="*/ 6 h 837"/>
                <a:gd name="T4" fmla="*/ 1228 w 1228"/>
                <a:gd name="T5" fmla="*/ 0 h 837"/>
                <a:gd name="T6" fmla="*/ 1228 w 1228"/>
                <a:gd name="T7" fmla="*/ 0 h 837"/>
                <a:gd name="T8" fmla="*/ 1228 w 1228"/>
                <a:gd name="T9" fmla="*/ 6 h 837"/>
                <a:gd name="T10" fmla="*/ 1217 w 1228"/>
                <a:gd name="T11" fmla="*/ 13 h 837"/>
                <a:gd name="T12" fmla="*/ 1201 w 1228"/>
                <a:gd name="T13" fmla="*/ 19 h 837"/>
                <a:gd name="T14" fmla="*/ 1180 w 1228"/>
                <a:gd name="T15" fmla="*/ 32 h 837"/>
                <a:gd name="T16" fmla="*/ 1154 w 1228"/>
                <a:gd name="T17" fmla="*/ 52 h 837"/>
                <a:gd name="T18" fmla="*/ 1122 w 1228"/>
                <a:gd name="T19" fmla="*/ 71 h 837"/>
                <a:gd name="T20" fmla="*/ 1090 w 1228"/>
                <a:gd name="T21" fmla="*/ 97 h 837"/>
                <a:gd name="T22" fmla="*/ 1011 w 1228"/>
                <a:gd name="T23" fmla="*/ 149 h 837"/>
                <a:gd name="T24" fmla="*/ 916 w 1228"/>
                <a:gd name="T25" fmla="*/ 214 h 837"/>
                <a:gd name="T26" fmla="*/ 815 w 1228"/>
                <a:gd name="T27" fmla="*/ 285 h 837"/>
                <a:gd name="T28" fmla="*/ 704 w 1228"/>
                <a:gd name="T29" fmla="*/ 357 h 837"/>
                <a:gd name="T30" fmla="*/ 593 w 1228"/>
                <a:gd name="T31" fmla="*/ 435 h 837"/>
                <a:gd name="T32" fmla="*/ 482 w 1228"/>
                <a:gd name="T33" fmla="*/ 513 h 837"/>
                <a:gd name="T34" fmla="*/ 371 w 1228"/>
                <a:gd name="T35" fmla="*/ 584 h 837"/>
                <a:gd name="T36" fmla="*/ 260 w 1228"/>
                <a:gd name="T37" fmla="*/ 662 h 837"/>
                <a:gd name="T38" fmla="*/ 164 w 1228"/>
                <a:gd name="T39" fmla="*/ 727 h 837"/>
                <a:gd name="T40" fmla="*/ 75 w 1228"/>
                <a:gd name="T41" fmla="*/ 785 h 837"/>
                <a:gd name="T42" fmla="*/ 38 w 1228"/>
                <a:gd name="T43" fmla="*/ 811 h 837"/>
                <a:gd name="T44" fmla="*/ 0 w 1228"/>
                <a:gd name="T45" fmla="*/ 837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28" h="837">
                  <a:moveTo>
                    <a:pt x="1201" y="19"/>
                  </a:moveTo>
                  <a:lnTo>
                    <a:pt x="1217" y="6"/>
                  </a:lnTo>
                  <a:lnTo>
                    <a:pt x="1228" y="0"/>
                  </a:lnTo>
                  <a:lnTo>
                    <a:pt x="1228" y="0"/>
                  </a:lnTo>
                  <a:lnTo>
                    <a:pt x="1228" y="6"/>
                  </a:lnTo>
                  <a:lnTo>
                    <a:pt x="1217" y="13"/>
                  </a:lnTo>
                  <a:lnTo>
                    <a:pt x="1201" y="19"/>
                  </a:lnTo>
                  <a:lnTo>
                    <a:pt x="1180" y="32"/>
                  </a:lnTo>
                  <a:lnTo>
                    <a:pt x="1154" y="52"/>
                  </a:lnTo>
                  <a:lnTo>
                    <a:pt x="1122" y="71"/>
                  </a:lnTo>
                  <a:lnTo>
                    <a:pt x="1090" y="97"/>
                  </a:lnTo>
                  <a:lnTo>
                    <a:pt x="1011" y="149"/>
                  </a:lnTo>
                  <a:lnTo>
                    <a:pt x="916" y="214"/>
                  </a:lnTo>
                  <a:lnTo>
                    <a:pt x="815" y="285"/>
                  </a:lnTo>
                  <a:lnTo>
                    <a:pt x="704" y="357"/>
                  </a:lnTo>
                  <a:lnTo>
                    <a:pt x="593" y="435"/>
                  </a:lnTo>
                  <a:lnTo>
                    <a:pt x="482" y="513"/>
                  </a:lnTo>
                  <a:lnTo>
                    <a:pt x="371" y="584"/>
                  </a:lnTo>
                  <a:lnTo>
                    <a:pt x="260" y="662"/>
                  </a:lnTo>
                  <a:lnTo>
                    <a:pt x="164" y="727"/>
                  </a:lnTo>
                  <a:lnTo>
                    <a:pt x="75" y="785"/>
                  </a:lnTo>
                  <a:lnTo>
                    <a:pt x="38" y="811"/>
                  </a:lnTo>
                  <a:lnTo>
                    <a:pt x="0" y="837"/>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8" name="Freeform 38"/>
            <p:cNvSpPr>
              <a:spLocks/>
            </p:cNvSpPr>
            <p:nvPr/>
          </p:nvSpPr>
          <p:spPr bwMode="auto">
            <a:xfrm>
              <a:off x="1795" y="2194"/>
              <a:ext cx="947" cy="643"/>
            </a:xfrm>
            <a:custGeom>
              <a:avLst/>
              <a:gdLst>
                <a:gd name="T0" fmla="*/ 947 w 947"/>
                <a:gd name="T1" fmla="*/ 0 h 643"/>
                <a:gd name="T2" fmla="*/ 678 w 947"/>
                <a:gd name="T3" fmla="*/ 182 h 643"/>
                <a:gd name="T4" fmla="*/ 551 w 947"/>
                <a:gd name="T5" fmla="*/ 273 h 643"/>
                <a:gd name="T6" fmla="*/ 424 w 947"/>
                <a:gd name="T7" fmla="*/ 357 h 643"/>
                <a:gd name="T8" fmla="*/ 302 w 947"/>
                <a:gd name="T9" fmla="*/ 435 h 643"/>
                <a:gd name="T10" fmla="*/ 191 w 947"/>
                <a:gd name="T11" fmla="*/ 513 h 643"/>
                <a:gd name="T12" fmla="*/ 90 w 947"/>
                <a:gd name="T13" fmla="*/ 585 h 643"/>
                <a:gd name="T14" fmla="*/ 0 w 947"/>
                <a:gd name="T15" fmla="*/ 643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7" h="643">
                  <a:moveTo>
                    <a:pt x="947" y="0"/>
                  </a:moveTo>
                  <a:lnTo>
                    <a:pt x="678" y="182"/>
                  </a:lnTo>
                  <a:lnTo>
                    <a:pt x="551" y="273"/>
                  </a:lnTo>
                  <a:lnTo>
                    <a:pt x="424" y="357"/>
                  </a:lnTo>
                  <a:lnTo>
                    <a:pt x="302" y="435"/>
                  </a:lnTo>
                  <a:lnTo>
                    <a:pt x="191" y="513"/>
                  </a:lnTo>
                  <a:lnTo>
                    <a:pt x="90" y="585"/>
                  </a:lnTo>
                  <a:lnTo>
                    <a:pt x="0" y="643"/>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9" name="Freeform 39"/>
            <p:cNvSpPr>
              <a:spLocks/>
            </p:cNvSpPr>
            <p:nvPr/>
          </p:nvSpPr>
          <p:spPr bwMode="auto">
            <a:xfrm>
              <a:off x="1404" y="2837"/>
              <a:ext cx="391" cy="266"/>
            </a:xfrm>
            <a:custGeom>
              <a:avLst/>
              <a:gdLst>
                <a:gd name="T0" fmla="*/ 391 w 391"/>
                <a:gd name="T1" fmla="*/ 0 h 266"/>
                <a:gd name="T2" fmla="*/ 317 w 391"/>
                <a:gd name="T3" fmla="*/ 52 h 266"/>
                <a:gd name="T4" fmla="*/ 243 w 391"/>
                <a:gd name="T5" fmla="*/ 98 h 266"/>
                <a:gd name="T6" fmla="*/ 180 w 391"/>
                <a:gd name="T7" fmla="*/ 143 h 266"/>
                <a:gd name="T8" fmla="*/ 116 w 391"/>
                <a:gd name="T9" fmla="*/ 189 h 266"/>
                <a:gd name="T10" fmla="*/ 63 w 391"/>
                <a:gd name="T11" fmla="*/ 221 h 266"/>
                <a:gd name="T12" fmla="*/ 26 w 391"/>
                <a:gd name="T13" fmla="*/ 247 h 266"/>
                <a:gd name="T14" fmla="*/ 11 w 391"/>
                <a:gd name="T15" fmla="*/ 260 h 266"/>
                <a:gd name="T16" fmla="*/ 5 w 391"/>
                <a:gd name="T17" fmla="*/ 266 h 266"/>
                <a:gd name="T18" fmla="*/ 0 w 391"/>
                <a:gd name="T19" fmla="*/ 266 h 266"/>
                <a:gd name="T20" fmla="*/ 0 w 391"/>
                <a:gd name="T21" fmla="*/ 266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1" h="266">
                  <a:moveTo>
                    <a:pt x="391" y="0"/>
                  </a:moveTo>
                  <a:lnTo>
                    <a:pt x="317" y="52"/>
                  </a:lnTo>
                  <a:lnTo>
                    <a:pt x="243" y="98"/>
                  </a:lnTo>
                  <a:lnTo>
                    <a:pt x="180" y="143"/>
                  </a:lnTo>
                  <a:lnTo>
                    <a:pt x="116" y="189"/>
                  </a:lnTo>
                  <a:lnTo>
                    <a:pt x="63" y="221"/>
                  </a:lnTo>
                  <a:lnTo>
                    <a:pt x="26" y="247"/>
                  </a:lnTo>
                  <a:lnTo>
                    <a:pt x="11" y="260"/>
                  </a:lnTo>
                  <a:lnTo>
                    <a:pt x="5" y="266"/>
                  </a:lnTo>
                  <a:lnTo>
                    <a:pt x="0" y="266"/>
                  </a:lnTo>
                  <a:lnTo>
                    <a:pt x="0" y="266"/>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0" name="Freeform 40"/>
            <p:cNvSpPr>
              <a:spLocks/>
            </p:cNvSpPr>
            <p:nvPr/>
          </p:nvSpPr>
          <p:spPr bwMode="auto">
            <a:xfrm>
              <a:off x="1404" y="2759"/>
              <a:ext cx="508" cy="344"/>
            </a:xfrm>
            <a:custGeom>
              <a:avLst/>
              <a:gdLst>
                <a:gd name="T0" fmla="*/ 0 w 508"/>
                <a:gd name="T1" fmla="*/ 344 h 344"/>
                <a:gd name="T2" fmla="*/ 11 w 508"/>
                <a:gd name="T3" fmla="*/ 338 h 344"/>
                <a:gd name="T4" fmla="*/ 26 w 508"/>
                <a:gd name="T5" fmla="*/ 325 h 344"/>
                <a:gd name="T6" fmla="*/ 48 w 508"/>
                <a:gd name="T7" fmla="*/ 312 h 344"/>
                <a:gd name="T8" fmla="*/ 74 w 508"/>
                <a:gd name="T9" fmla="*/ 292 h 344"/>
                <a:gd name="T10" fmla="*/ 111 w 508"/>
                <a:gd name="T11" fmla="*/ 267 h 344"/>
                <a:gd name="T12" fmla="*/ 148 w 508"/>
                <a:gd name="T13" fmla="*/ 247 h 344"/>
                <a:gd name="T14" fmla="*/ 233 w 508"/>
                <a:gd name="T15" fmla="*/ 189 h 344"/>
                <a:gd name="T16" fmla="*/ 317 w 508"/>
                <a:gd name="T17" fmla="*/ 130 h 344"/>
                <a:gd name="T18" fmla="*/ 397 w 508"/>
                <a:gd name="T19" fmla="*/ 78 h 344"/>
                <a:gd name="T20" fmla="*/ 434 w 508"/>
                <a:gd name="T21" fmla="*/ 52 h 344"/>
                <a:gd name="T22" fmla="*/ 466 w 508"/>
                <a:gd name="T23" fmla="*/ 33 h 344"/>
                <a:gd name="T24" fmla="*/ 487 w 508"/>
                <a:gd name="T25" fmla="*/ 13 h 344"/>
                <a:gd name="T26" fmla="*/ 508 w 508"/>
                <a:gd name="T27" fmla="*/ 0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8" h="344">
                  <a:moveTo>
                    <a:pt x="0" y="344"/>
                  </a:moveTo>
                  <a:lnTo>
                    <a:pt x="11" y="338"/>
                  </a:lnTo>
                  <a:lnTo>
                    <a:pt x="26" y="325"/>
                  </a:lnTo>
                  <a:lnTo>
                    <a:pt x="48" y="312"/>
                  </a:lnTo>
                  <a:lnTo>
                    <a:pt x="74" y="292"/>
                  </a:lnTo>
                  <a:lnTo>
                    <a:pt x="111" y="267"/>
                  </a:lnTo>
                  <a:lnTo>
                    <a:pt x="148" y="247"/>
                  </a:lnTo>
                  <a:lnTo>
                    <a:pt x="233" y="189"/>
                  </a:lnTo>
                  <a:lnTo>
                    <a:pt x="317" y="130"/>
                  </a:lnTo>
                  <a:lnTo>
                    <a:pt x="397" y="78"/>
                  </a:lnTo>
                  <a:lnTo>
                    <a:pt x="434" y="52"/>
                  </a:lnTo>
                  <a:lnTo>
                    <a:pt x="466" y="33"/>
                  </a:lnTo>
                  <a:lnTo>
                    <a:pt x="487" y="13"/>
                  </a:lnTo>
                  <a:lnTo>
                    <a:pt x="508"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1" name="Freeform 41"/>
            <p:cNvSpPr>
              <a:spLocks/>
            </p:cNvSpPr>
            <p:nvPr/>
          </p:nvSpPr>
          <p:spPr bwMode="auto">
            <a:xfrm>
              <a:off x="1880" y="2759"/>
              <a:ext cx="37" cy="20"/>
            </a:xfrm>
            <a:custGeom>
              <a:avLst/>
              <a:gdLst>
                <a:gd name="T0" fmla="*/ 32 w 37"/>
                <a:gd name="T1" fmla="*/ 0 h 20"/>
                <a:gd name="T2" fmla="*/ 37 w 37"/>
                <a:gd name="T3" fmla="*/ 0 h 20"/>
                <a:gd name="T4" fmla="*/ 32 w 37"/>
                <a:gd name="T5" fmla="*/ 0 h 20"/>
                <a:gd name="T6" fmla="*/ 21 w 37"/>
                <a:gd name="T7" fmla="*/ 7 h 20"/>
                <a:gd name="T8" fmla="*/ 11 w 37"/>
                <a:gd name="T9" fmla="*/ 13 h 20"/>
                <a:gd name="T10" fmla="*/ 0 w 37"/>
                <a:gd name="T11" fmla="*/ 20 h 20"/>
              </a:gdLst>
              <a:ahLst/>
              <a:cxnLst>
                <a:cxn ang="0">
                  <a:pos x="T0" y="T1"/>
                </a:cxn>
                <a:cxn ang="0">
                  <a:pos x="T2" y="T3"/>
                </a:cxn>
                <a:cxn ang="0">
                  <a:pos x="T4" y="T5"/>
                </a:cxn>
                <a:cxn ang="0">
                  <a:pos x="T6" y="T7"/>
                </a:cxn>
                <a:cxn ang="0">
                  <a:pos x="T8" y="T9"/>
                </a:cxn>
                <a:cxn ang="0">
                  <a:pos x="T10" y="T11"/>
                </a:cxn>
              </a:cxnLst>
              <a:rect l="0" t="0" r="r" b="b"/>
              <a:pathLst>
                <a:path w="37" h="20">
                  <a:moveTo>
                    <a:pt x="32" y="0"/>
                  </a:moveTo>
                  <a:lnTo>
                    <a:pt x="37" y="0"/>
                  </a:lnTo>
                  <a:lnTo>
                    <a:pt x="32" y="0"/>
                  </a:lnTo>
                  <a:lnTo>
                    <a:pt x="21" y="7"/>
                  </a:lnTo>
                  <a:lnTo>
                    <a:pt x="11" y="13"/>
                  </a:lnTo>
                  <a:lnTo>
                    <a:pt x="0" y="2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2" name="Freeform 42"/>
            <p:cNvSpPr>
              <a:spLocks/>
            </p:cNvSpPr>
            <p:nvPr/>
          </p:nvSpPr>
          <p:spPr bwMode="auto">
            <a:xfrm>
              <a:off x="1806" y="2779"/>
              <a:ext cx="74" cy="52"/>
            </a:xfrm>
            <a:custGeom>
              <a:avLst/>
              <a:gdLst>
                <a:gd name="T0" fmla="*/ 74 w 74"/>
                <a:gd name="T1" fmla="*/ 0 h 52"/>
                <a:gd name="T2" fmla="*/ 64 w 74"/>
                <a:gd name="T3" fmla="*/ 6 h 52"/>
                <a:gd name="T4" fmla="*/ 48 w 74"/>
                <a:gd name="T5" fmla="*/ 19 h 52"/>
                <a:gd name="T6" fmla="*/ 26 w 74"/>
                <a:gd name="T7" fmla="*/ 32 h 52"/>
                <a:gd name="T8" fmla="*/ 0 w 74"/>
                <a:gd name="T9" fmla="*/ 52 h 52"/>
              </a:gdLst>
              <a:ahLst/>
              <a:cxnLst>
                <a:cxn ang="0">
                  <a:pos x="T0" y="T1"/>
                </a:cxn>
                <a:cxn ang="0">
                  <a:pos x="T2" y="T3"/>
                </a:cxn>
                <a:cxn ang="0">
                  <a:pos x="T4" y="T5"/>
                </a:cxn>
                <a:cxn ang="0">
                  <a:pos x="T6" y="T7"/>
                </a:cxn>
                <a:cxn ang="0">
                  <a:pos x="T8" y="T9"/>
                </a:cxn>
              </a:cxnLst>
              <a:rect l="0" t="0" r="r" b="b"/>
              <a:pathLst>
                <a:path w="74" h="52">
                  <a:moveTo>
                    <a:pt x="74" y="0"/>
                  </a:moveTo>
                  <a:lnTo>
                    <a:pt x="64" y="6"/>
                  </a:lnTo>
                  <a:lnTo>
                    <a:pt x="48" y="19"/>
                  </a:lnTo>
                  <a:lnTo>
                    <a:pt x="26" y="32"/>
                  </a:lnTo>
                  <a:lnTo>
                    <a:pt x="0" y="52"/>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3" name="Freeform 43"/>
            <p:cNvSpPr>
              <a:spLocks/>
            </p:cNvSpPr>
            <p:nvPr/>
          </p:nvSpPr>
          <p:spPr bwMode="auto">
            <a:xfrm>
              <a:off x="1076" y="2831"/>
              <a:ext cx="730" cy="493"/>
            </a:xfrm>
            <a:custGeom>
              <a:avLst/>
              <a:gdLst>
                <a:gd name="T0" fmla="*/ 730 w 730"/>
                <a:gd name="T1" fmla="*/ 0 h 493"/>
                <a:gd name="T2" fmla="*/ 714 w 730"/>
                <a:gd name="T3" fmla="*/ 6 h 493"/>
                <a:gd name="T4" fmla="*/ 698 w 730"/>
                <a:gd name="T5" fmla="*/ 19 h 493"/>
                <a:gd name="T6" fmla="*/ 656 w 730"/>
                <a:gd name="T7" fmla="*/ 52 h 493"/>
                <a:gd name="T8" fmla="*/ 598 w 730"/>
                <a:gd name="T9" fmla="*/ 91 h 493"/>
                <a:gd name="T10" fmla="*/ 529 w 730"/>
                <a:gd name="T11" fmla="*/ 136 h 493"/>
                <a:gd name="T12" fmla="*/ 460 w 730"/>
                <a:gd name="T13" fmla="*/ 182 h 493"/>
                <a:gd name="T14" fmla="*/ 386 w 730"/>
                <a:gd name="T15" fmla="*/ 233 h 493"/>
                <a:gd name="T16" fmla="*/ 307 w 730"/>
                <a:gd name="T17" fmla="*/ 285 h 493"/>
                <a:gd name="T18" fmla="*/ 238 w 730"/>
                <a:gd name="T19" fmla="*/ 337 h 493"/>
                <a:gd name="T20" fmla="*/ 169 w 730"/>
                <a:gd name="T21" fmla="*/ 383 h 493"/>
                <a:gd name="T22" fmla="*/ 111 w 730"/>
                <a:gd name="T23" fmla="*/ 422 h 493"/>
                <a:gd name="T24" fmla="*/ 58 w 730"/>
                <a:gd name="T25" fmla="*/ 454 h 493"/>
                <a:gd name="T26" fmla="*/ 37 w 730"/>
                <a:gd name="T27" fmla="*/ 467 h 493"/>
                <a:gd name="T28" fmla="*/ 21 w 730"/>
                <a:gd name="T29" fmla="*/ 480 h 493"/>
                <a:gd name="T30" fmla="*/ 11 w 730"/>
                <a:gd name="T31" fmla="*/ 487 h 493"/>
                <a:gd name="T32" fmla="*/ 5 w 730"/>
                <a:gd name="T33" fmla="*/ 493 h 493"/>
                <a:gd name="T34" fmla="*/ 0 w 730"/>
                <a:gd name="T35" fmla="*/ 493 h 493"/>
                <a:gd name="T36" fmla="*/ 0 w 730"/>
                <a:gd name="T37" fmla="*/ 493 h 493"/>
                <a:gd name="T38" fmla="*/ 11 w 730"/>
                <a:gd name="T39" fmla="*/ 487 h 493"/>
                <a:gd name="T40" fmla="*/ 21 w 730"/>
                <a:gd name="T41" fmla="*/ 480 h 493"/>
                <a:gd name="T42" fmla="*/ 42 w 730"/>
                <a:gd name="T43" fmla="*/ 467 h 493"/>
                <a:gd name="T44" fmla="*/ 69 w 730"/>
                <a:gd name="T45" fmla="*/ 448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30" h="493">
                  <a:moveTo>
                    <a:pt x="730" y="0"/>
                  </a:moveTo>
                  <a:lnTo>
                    <a:pt x="714" y="6"/>
                  </a:lnTo>
                  <a:lnTo>
                    <a:pt x="698" y="19"/>
                  </a:lnTo>
                  <a:lnTo>
                    <a:pt x="656" y="52"/>
                  </a:lnTo>
                  <a:lnTo>
                    <a:pt x="598" y="91"/>
                  </a:lnTo>
                  <a:lnTo>
                    <a:pt x="529" y="136"/>
                  </a:lnTo>
                  <a:lnTo>
                    <a:pt x="460" y="182"/>
                  </a:lnTo>
                  <a:lnTo>
                    <a:pt x="386" y="233"/>
                  </a:lnTo>
                  <a:lnTo>
                    <a:pt x="307" y="285"/>
                  </a:lnTo>
                  <a:lnTo>
                    <a:pt x="238" y="337"/>
                  </a:lnTo>
                  <a:lnTo>
                    <a:pt x="169" y="383"/>
                  </a:lnTo>
                  <a:lnTo>
                    <a:pt x="111" y="422"/>
                  </a:lnTo>
                  <a:lnTo>
                    <a:pt x="58" y="454"/>
                  </a:lnTo>
                  <a:lnTo>
                    <a:pt x="37" y="467"/>
                  </a:lnTo>
                  <a:lnTo>
                    <a:pt x="21" y="480"/>
                  </a:lnTo>
                  <a:lnTo>
                    <a:pt x="11" y="487"/>
                  </a:lnTo>
                  <a:lnTo>
                    <a:pt x="5" y="493"/>
                  </a:lnTo>
                  <a:lnTo>
                    <a:pt x="0" y="493"/>
                  </a:lnTo>
                  <a:lnTo>
                    <a:pt x="0" y="493"/>
                  </a:lnTo>
                  <a:lnTo>
                    <a:pt x="11" y="487"/>
                  </a:lnTo>
                  <a:lnTo>
                    <a:pt x="21" y="480"/>
                  </a:lnTo>
                  <a:lnTo>
                    <a:pt x="42" y="467"/>
                  </a:lnTo>
                  <a:lnTo>
                    <a:pt x="69" y="448"/>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4" name="Freeform 44"/>
            <p:cNvSpPr>
              <a:spLocks/>
            </p:cNvSpPr>
            <p:nvPr/>
          </p:nvSpPr>
          <p:spPr bwMode="auto">
            <a:xfrm>
              <a:off x="1145" y="1558"/>
              <a:ext cx="2534" cy="1721"/>
            </a:xfrm>
            <a:custGeom>
              <a:avLst/>
              <a:gdLst>
                <a:gd name="T0" fmla="*/ 0 w 2534"/>
                <a:gd name="T1" fmla="*/ 1721 h 1721"/>
                <a:gd name="T2" fmla="*/ 37 w 2534"/>
                <a:gd name="T3" fmla="*/ 1695 h 1721"/>
                <a:gd name="T4" fmla="*/ 79 w 2534"/>
                <a:gd name="T5" fmla="*/ 1669 h 1721"/>
                <a:gd name="T6" fmla="*/ 132 w 2534"/>
                <a:gd name="T7" fmla="*/ 1630 h 1721"/>
                <a:gd name="T8" fmla="*/ 195 w 2534"/>
                <a:gd name="T9" fmla="*/ 1591 h 1721"/>
                <a:gd name="T10" fmla="*/ 264 w 2534"/>
                <a:gd name="T11" fmla="*/ 1539 h 1721"/>
                <a:gd name="T12" fmla="*/ 338 w 2534"/>
                <a:gd name="T13" fmla="*/ 1487 h 1721"/>
                <a:gd name="T14" fmla="*/ 423 w 2534"/>
                <a:gd name="T15" fmla="*/ 1435 h 1721"/>
                <a:gd name="T16" fmla="*/ 513 w 2534"/>
                <a:gd name="T17" fmla="*/ 1370 h 1721"/>
                <a:gd name="T18" fmla="*/ 608 w 2534"/>
                <a:gd name="T19" fmla="*/ 1312 h 1721"/>
                <a:gd name="T20" fmla="*/ 703 w 2534"/>
                <a:gd name="T21" fmla="*/ 1240 h 1721"/>
                <a:gd name="T22" fmla="*/ 910 w 2534"/>
                <a:gd name="T23" fmla="*/ 1104 h 1721"/>
                <a:gd name="T24" fmla="*/ 1127 w 2534"/>
                <a:gd name="T25" fmla="*/ 955 h 1721"/>
                <a:gd name="T26" fmla="*/ 1344 w 2534"/>
                <a:gd name="T27" fmla="*/ 805 h 1721"/>
                <a:gd name="T28" fmla="*/ 1560 w 2534"/>
                <a:gd name="T29" fmla="*/ 662 h 1721"/>
                <a:gd name="T30" fmla="*/ 1767 w 2534"/>
                <a:gd name="T31" fmla="*/ 519 h 1721"/>
                <a:gd name="T32" fmla="*/ 1867 w 2534"/>
                <a:gd name="T33" fmla="*/ 455 h 1721"/>
                <a:gd name="T34" fmla="*/ 1963 w 2534"/>
                <a:gd name="T35" fmla="*/ 390 h 1721"/>
                <a:gd name="T36" fmla="*/ 2052 w 2534"/>
                <a:gd name="T37" fmla="*/ 325 h 1721"/>
                <a:gd name="T38" fmla="*/ 2137 w 2534"/>
                <a:gd name="T39" fmla="*/ 273 h 1721"/>
                <a:gd name="T40" fmla="*/ 2216 w 2534"/>
                <a:gd name="T41" fmla="*/ 214 h 1721"/>
                <a:gd name="T42" fmla="*/ 2285 w 2534"/>
                <a:gd name="T43" fmla="*/ 169 h 1721"/>
                <a:gd name="T44" fmla="*/ 2349 w 2534"/>
                <a:gd name="T45" fmla="*/ 123 h 1721"/>
                <a:gd name="T46" fmla="*/ 2407 w 2534"/>
                <a:gd name="T47" fmla="*/ 84 h 1721"/>
                <a:gd name="T48" fmla="*/ 2455 w 2534"/>
                <a:gd name="T49" fmla="*/ 52 h 1721"/>
                <a:gd name="T50" fmla="*/ 2492 w 2534"/>
                <a:gd name="T51" fmla="*/ 26 h 1721"/>
                <a:gd name="T52" fmla="*/ 2518 w 2534"/>
                <a:gd name="T53" fmla="*/ 13 h 1721"/>
                <a:gd name="T54" fmla="*/ 2534 w 2534"/>
                <a:gd name="T55" fmla="*/ 0 h 1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534" h="1721">
                  <a:moveTo>
                    <a:pt x="0" y="1721"/>
                  </a:moveTo>
                  <a:lnTo>
                    <a:pt x="37" y="1695"/>
                  </a:lnTo>
                  <a:lnTo>
                    <a:pt x="79" y="1669"/>
                  </a:lnTo>
                  <a:lnTo>
                    <a:pt x="132" y="1630"/>
                  </a:lnTo>
                  <a:lnTo>
                    <a:pt x="195" y="1591"/>
                  </a:lnTo>
                  <a:lnTo>
                    <a:pt x="264" y="1539"/>
                  </a:lnTo>
                  <a:lnTo>
                    <a:pt x="338" y="1487"/>
                  </a:lnTo>
                  <a:lnTo>
                    <a:pt x="423" y="1435"/>
                  </a:lnTo>
                  <a:lnTo>
                    <a:pt x="513" y="1370"/>
                  </a:lnTo>
                  <a:lnTo>
                    <a:pt x="608" y="1312"/>
                  </a:lnTo>
                  <a:lnTo>
                    <a:pt x="703" y="1240"/>
                  </a:lnTo>
                  <a:lnTo>
                    <a:pt x="910" y="1104"/>
                  </a:lnTo>
                  <a:lnTo>
                    <a:pt x="1127" y="955"/>
                  </a:lnTo>
                  <a:lnTo>
                    <a:pt x="1344" y="805"/>
                  </a:lnTo>
                  <a:lnTo>
                    <a:pt x="1560" y="662"/>
                  </a:lnTo>
                  <a:lnTo>
                    <a:pt x="1767" y="519"/>
                  </a:lnTo>
                  <a:lnTo>
                    <a:pt x="1867" y="455"/>
                  </a:lnTo>
                  <a:lnTo>
                    <a:pt x="1963" y="390"/>
                  </a:lnTo>
                  <a:lnTo>
                    <a:pt x="2052" y="325"/>
                  </a:lnTo>
                  <a:lnTo>
                    <a:pt x="2137" y="273"/>
                  </a:lnTo>
                  <a:lnTo>
                    <a:pt x="2216" y="214"/>
                  </a:lnTo>
                  <a:lnTo>
                    <a:pt x="2285" y="169"/>
                  </a:lnTo>
                  <a:lnTo>
                    <a:pt x="2349" y="123"/>
                  </a:lnTo>
                  <a:lnTo>
                    <a:pt x="2407" y="84"/>
                  </a:lnTo>
                  <a:lnTo>
                    <a:pt x="2455" y="52"/>
                  </a:lnTo>
                  <a:lnTo>
                    <a:pt x="2492" y="26"/>
                  </a:lnTo>
                  <a:lnTo>
                    <a:pt x="2518" y="13"/>
                  </a:lnTo>
                  <a:lnTo>
                    <a:pt x="2534"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5" name="Freeform 45"/>
            <p:cNvSpPr>
              <a:spLocks/>
            </p:cNvSpPr>
            <p:nvPr/>
          </p:nvSpPr>
          <p:spPr bwMode="auto">
            <a:xfrm>
              <a:off x="1785" y="1551"/>
              <a:ext cx="1899" cy="1293"/>
            </a:xfrm>
            <a:custGeom>
              <a:avLst/>
              <a:gdLst>
                <a:gd name="T0" fmla="*/ 1894 w 1899"/>
                <a:gd name="T1" fmla="*/ 7 h 1293"/>
                <a:gd name="T2" fmla="*/ 1899 w 1899"/>
                <a:gd name="T3" fmla="*/ 0 h 1293"/>
                <a:gd name="T4" fmla="*/ 1899 w 1899"/>
                <a:gd name="T5" fmla="*/ 7 h 1293"/>
                <a:gd name="T6" fmla="*/ 1889 w 1899"/>
                <a:gd name="T7" fmla="*/ 13 h 1293"/>
                <a:gd name="T8" fmla="*/ 1867 w 1899"/>
                <a:gd name="T9" fmla="*/ 26 h 1293"/>
                <a:gd name="T10" fmla="*/ 1846 w 1899"/>
                <a:gd name="T11" fmla="*/ 39 h 1293"/>
                <a:gd name="T12" fmla="*/ 1815 w 1899"/>
                <a:gd name="T13" fmla="*/ 59 h 1293"/>
                <a:gd name="T14" fmla="*/ 1778 w 1899"/>
                <a:gd name="T15" fmla="*/ 85 h 1293"/>
                <a:gd name="T16" fmla="*/ 1730 w 1899"/>
                <a:gd name="T17" fmla="*/ 117 h 1293"/>
                <a:gd name="T18" fmla="*/ 1682 w 1899"/>
                <a:gd name="T19" fmla="*/ 150 h 1293"/>
                <a:gd name="T20" fmla="*/ 1629 w 1899"/>
                <a:gd name="T21" fmla="*/ 189 h 1293"/>
                <a:gd name="T22" fmla="*/ 1571 w 1899"/>
                <a:gd name="T23" fmla="*/ 228 h 1293"/>
                <a:gd name="T24" fmla="*/ 1508 w 1899"/>
                <a:gd name="T25" fmla="*/ 267 h 1293"/>
                <a:gd name="T26" fmla="*/ 1370 w 1899"/>
                <a:gd name="T27" fmla="*/ 364 h 1293"/>
                <a:gd name="T28" fmla="*/ 1222 w 1899"/>
                <a:gd name="T29" fmla="*/ 462 h 1293"/>
                <a:gd name="T30" fmla="*/ 1069 w 1899"/>
                <a:gd name="T31" fmla="*/ 565 h 1293"/>
                <a:gd name="T32" fmla="*/ 905 w 1899"/>
                <a:gd name="T33" fmla="*/ 676 h 1293"/>
                <a:gd name="T34" fmla="*/ 741 w 1899"/>
                <a:gd name="T35" fmla="*/ 793 h 1293"/>
                <a:gd name="T36" fmla="*/ 577 w 1899"/>
                <a:gd name="T37" fmla="*/ 903 h 1293"/>
                <a:gd name="T38" fmla="*/ 418 w 1899"/>
                <a:gd name="T39" fmla="*/ 1007 h 1293"/>
                <a:gd name="T40" fmla="*/ 264 w 1899"/>
                <a:gd name="T41" fmla="*/ 1111 h 1293"/>
                <a:gd name="T42" fmla="*/ 127 w 1899"/>
                <a:gd name="T43" fmla="*/ 1208 h 1293"/>
                <a:gd name="T44" fmla="*/ 63 w 1899"/>
                <a:gd name="T45" fmla="*/ 1254 h 1293"/>
                <a:gd name="T46" fmla="*/ 0 w 1899"/>
                <a:gd name="T47" fmla="*/ 1293 h 1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99" h="1293">
                  <a:moveTo>
                    <a:pt x="1894" y="7"/>
                  </a:moveTo>
                  <a:lnTo>
                    <a:pt x="1899" y="0"/>
                  </a:lnTo>
                  <a:lnTo>
                    <a:pt x="1899" y="7"/>
                  </a:lnTo>
                  <a:lnTo>
                    <a:pt x="1889" y="13"/>
                  </a:lnTo>
                  <a:lnTo>
                    <a:pt x="1867" y="26"/>
                  </a:lnTo>
                  <a:lnTo>
                    <a:pt x="1846" y="39"/>
                  </a:lnTo>
                  <a:lnTo>
                    <a:pt x="1815" y="59"/>
                  </a:lnTo>
                  <a:lnTo>
                    <a:pt x="1778" y="85"/>
                  </a:lnTo>
                  <a:lnTo>
                    <a:pt x="1730" y="117"/>
                  </a:lnTo>
                  <a:lnTo>
                    <a:pt x="1682" y="150"/>
                  </a:lnTo>
                  <a:lnTo>
                    <a:pt x="1629" y="189"/>
                  </a:lnTo>
                  <a:lnTo>
                    <a:pt x="1571" y="228"/>
                  </a:lnTo>
                  <a:lnTo>
                    <a:pt x="1508" y="267"/>
                  </a:lnTo>
                  <a:lnTo>
                    <a:pt x="1370" y="364"/>
                  </a:lnTo>
                  <a:lnTo>
                    <a:pt x="1222" y="462"/>
                  </a:lnTo>
                  <a:lnTo>
                    <a:pt x="1069" y="565"/>
                  </a:lnTo>
                  <a:lnTo>
                    <a:pt x="905" y="676"/>
                  </a:lnTo>
                  <a:lnTo>
                    <a:pt x="741" y="793"/>
                  </a:lnTo>
                  <a:lnTo>
                    <a:pt x="577" y="903"/>
                  </a:lnTo>
                  <a:lnTo>
                    <a:pt x="418" y="1007"/>
                  </a:lnTo>
                  <a:lnTo>
                    <a:pt x="264" y="1111"/>
                  </a:lnTo>
                  <a:lnTo>
                    <a:pt x="127" y="1208"/>
                  </a:lnTo>
                  <a:lnTo>
                    <a:pt x="63" y="1254"/>
                  </a:lnTo>
                  <a:lnTo>
                    <a:pt x="0" y="1293"/>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6" name="Freeform 46"/>
            <p:cNvSpPr>
              <a:spLocks/>
            </p:cNvSpPr>
            <p:nvPr/>
          </p:nvSpPr>
          <p:spPr bwMode="auto">
            <a:xfrm>
              <a:off x="1721" y="2506"/>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67" name="Freeform 47"/>
            <p:cNvSpPr>
              <a:spLocks/>
            </p:cNvSpPr>
            <p:nvPr/>
          </p:nvSpPr>
          <p:spPr bwMode="auto">
            <a:xfrm>
              <a:off x="2499" y="2526"/>
              <a:ext cx="42" cy="51"/>
            </a:xfrm>
            <a:custGeom>
              <a:avLst/>
              <a:gdLst>
                <a:gd name="T0" fmla="*/ 21 w 42"/>
                <a:gd name="T1" fmla="*/ 0 h 51"/>
                <a:gd name="T2" fmla="*/ 42 w 42"/>
                <a:gd name="T3" fmla="*/ 25 h 51"/>
                <a:gd name="T4" fmla="*/ 21 w 42"/>
                <a:gd name="T5" fmla="*/ 51 h 51"/>
                <a:gd name="T6" fmla="*/ 0 w 42"/>
                <a:gd name="T7" fmla="*/ 25 h 51"/>
                <a:gd name="T8" fmla="*/ 21 w 42"/>
                <a:gd name="T9" fmla="*/ 0 h 51"/>
              </a:gdLst>
              <a:ahLst/>
              <a:cxnLst>
                <a:cxn ang="0">
                  <a:pos x="T0" y="T1"/>
                </a:cxn>
                <a:cxn ang="0">
                  <a:pos x="T2" y="T3"/>
                </a:cxn>
                <a:cxn ang="0">
                  <a:pos x="T4" y="T5"/>
                </a:cxn>
                <a:cxn ang="0">
                  <a:pos x="T6" y="T7"/>
                </a:cxn>
                <a:cxn ang="0">
                  <a:pos x="T8" y="T9"/>
                </a:cxn>
              </a:cxnLst>
              <a:rect l="0" t="0" r="r" b="b"/>
              <a:pathLst>
                <a:path w="42" h="51">
                  <a:moveTo>
                    <a:pt x="21" y="0"/>
                  </a:moveTo>
                  <a:lnTo>
                    <a:pt x="42" y="25"/>
                  </a:lnTo>
                  <a:lnTo>
                    <a:pt x="21" y="51"/>
                  </a:lnTo>
                  <a:lnTo>
                    <a:pt x="0" y="25"/>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68" name="Freeform 48"/>
            <p:cNvSpPr>
              <a:spLocks/>
            </p:cNvSpPr>
            <p:nvPr/>
          </p:nvSpPr>
          <p:spPr bwMode="auto">
            <a:xfrm>
              <a:off x="1520" y="307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69" name="Freeform 49"/>
            <p:cNvSpPr>
              <a:spLocks/>
            </p:cNvSpPr>
            <p:nvPr/>
          </p:nvSpPr>
          <p:spPr bwMode="auto">
            <a:xfrm>
              <a:off x="2113" y="265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0" name="Freeform 50"/>
            <p:cNvSpPr>
              <a:spLocks/>
            </p:cNvSpPr>
            <p:nvPr/>
          </p:nvSpPr>
          <p:spPr bwMode="auto">
            <a:xfrm>
              <a:off x="1314" y="3019"/>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1" name="Freeform 51"/>
            <p:cNvSpPr>
              <a:spLocks/>
            </p:cNvSpPr>
            <p:nvPr/>
          </p:nvSpPr>
          <p:spPr bwMode="auto">
            <a:xfrm>
              <a:off x="1684" y="3077"/>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2" name="Freeform 52"/>
            <p:cNvSpPr>
              <a:spLocks/>
            </p:cNvSpPr>
            <p:nvPr/>
          </p:nvSpPr>
          <p:spPr bwMode="auto">
            <a:xfrm>
              <a:off x="1753" y="30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3" name="Freeform 53"/>
            <p:cNvSpPr>
              <a:spLocks/>
            </p:cNvSpPr>
            <p:nvPr/>
          </p:nvSpPr>
          <p:spPr bwMode="auto">
            <a:xfrm>
              <a:off x="2906" y="1350"/>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4" name="Freeform 54"/>
            <p:cNvSpPr>
              <a:spLocks/>
            </p:cNvSpPr>
            <p:nvPr/>
          </p:nvSpPr>
          <p:spPr bwMode="auto">
            <a:xfrm>
              <a:off x="3404" y="2168"/>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5" name="Freeform 55"/>
            <p:cNvSpPr>
              <a:spLocks/>
            </p:cNvSpPr>
            <p:nvPr/>
          </p:nvSpPr>
          <p:spPr bwMode="auto">
            <a:xfrm>
              <a:off x="1684" y="281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6" name="Freeform 56"/>
            <p:cNvSpPr>
              <a:spLocks/>
            </p:cNvSpPr>
            <p:nvPr/>
          </p:nvSpPr>
          <p:spPr bwMode="auto">
            <a:xfrm>
              <a:off x="1415" y="3077"/>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7" name="Freeform 57"/>
            <p:cNvSpPr>
              <a:spLocks/>
            </p:cNvSpPr>
            <p:nvPr/>
          </p:nvSpPr>
          <p:spPr bwMode="auto">
            <a:xfrm>
              <a:off x="1891" y="2733"/>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8" name="Freeform 58"/>
            <p:cNvSpPr>
              <a:spLocks/>
            </p:cNvSpPr>
            <p:nvPr/>
          </p:nvSpPr>
          <p:spPr bwMode="auto">
            <a:xfrm>
              <a:off x="1594" y="27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9" name="Freeform 59"/>
            <p:cNvSpPr>
              <a:spLocks/>
            </p:cNvSpPr>
            <p:nvPr/>
          </p:nvSpPr>
          <p:spPr bwMode="auto">
            <a:xfrm>
              <a:off x="1743" y="280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80" name="Freeform 60"/>
            <p:cNvSpPr>
              <a:spLocks/>
            </p:cNvSpPr>
            <p:nvPr/>
          </p:nvSpPr>
          <p:spPr bwMode="auto">
            <a:xfrm>
              <a:off x="1430" y="32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81" name="Freeform 61"/>
            <p:cNvSpPr>
              <a:spLocks/>
            </p:cNvSpPr>
            <p:nvPr/>
          </p:nvSpPr>
          <p:spPr bwMode="auto">
            <a:xfrm>
              <a:off x="3663" y="15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82" name="Freeform 62"/>
            <p:cNvSpPr>
              <a:spLocks/>
            </p:cNvSpPr>
            <p:nvPr/>
          </p:nvSpPr>
          <p:spPr bwMode="auto">
            <a:xfrm>
              <a:off x="1631" y="2818"/>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83" name="Freeform 63"/>
            <p:cNvSpPr>
              <a:spLocks/>
            </p:cNvSpPr>
            <p:nvPr/>
          </p:nvSpPr>
          <p:spPr bwMode="auto">
            <a:xfrm>
              <a:off x="1721" y="2506"/>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4" name="Freeform 64"/>
            <p:cNvSpPr>
              <a:spLocks/>
            </p:cNvSpPr>
            <p:nvPr/>
          </p:nvSpPr>
          <p:spPr bwMode="auto">
            <a:xfrm>
              <a:off x="2499" y="2526"/>
              <a:ext cx="42" cy="51"/>
            </a:xfrm>
            <a:custGeom>
              <a:avLst/>
              <a:gdLst>
                <a:gd name="T0" fmla="*/ 21 w 42"/>
                <a:gd name="T1" fmla="*/ 0 h 51"/>
                <a:gd name="T2" fmla="*/ 42 w 42"/>
                <a:gd name="T3" fmla="*/ 25 h 51"/>
                <a:gd name="T4" fmla="*/ 21 w 42"/>
                <a:gd name="T5" fmla="*/ 51 h 51"/>
                <a:gd name="T6" fmla="*/ 0 w 42"/>
                <a:gd name="T7" fmla="*/ 25 h 51"/>
                <a:gd name="T8" fmla="*/ 21 w 42"/>
                <a:gd name="T9" fmla="*/ 0 h 51"/>
              </a:gdLst>
              <a:ahLst/>
              <a:cxnLst>
                <a:cxn ang="0">
                  <a:pos x="T0" y="T1"/>
                </a:cxn>
                <a:cxn ang="0">
                  <a:pos x="T2" y="T3"/>
                </a:cxn>
                <a:cxn ang="0">
                  <a:pos x="T4" y="T5"/>
                </a:cxn>
                <a:cxn ang="0">
                  <a:pos x="T6" y="T7"/>
                </a:cxn>
                <a:cxn ang="0">
                  <a:pos x="T8" y="T9"/>
                </a:cxn>
              </a:cxnLst>
              <a:rect l="0" t="0" r="r" b="b"/>
              <a:pathLst>
                <a:path w="42" h="51">
                  <a:moveTo>
                    <a:pt x="21" y="0"/>
                  </a:moveTo>
                  <a:lnTo>
                    <a:pt x="42" y="25"/>
                  </a:lnTo>
                  <a:lnTo>
                    <a:pt x="21" y="51"/>
                  </a:lnTo>
                  <a:lnTo>
                    <a:pt x="0" y="25"/>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5" name="Freeform 65"/>
            <p:cNvSpPr>
              <a:spLocks/>
            </p:cNvSpPr>
            <p:nvPr/>
          </p:nvSpPr>
          <p:spPr bwMode="auto">
            <a:xfrm>
              <a:off x="1520" y="307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6" name="Freeform 66"/>
            <p:cNvSpPr>
              <a:spLocks/>
            </p:cNvSpPr>
            <p:nvPr/>
          </p:nvSpPr>
          <p:spPr bwMode="auto">
            <a:xfrm>
              <a:off x="2113" y="265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7" name="Freeform 67"/>
            <p:cNvSpPr>
              <a:spLocks/>
            </p:cNvSpPr>
            <p:nvPr/>
          </p:nvSpPr>
          <p:spPr bwMode="auto">
            <a:xfrm>
              <a:off x="1314" y="3019"/>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8" name="Freeform 68"/>
            <p:cNvSpPr>
              <a:spLocks/>
            </p:cNvSpPr>
            <p:nvPr/>
          </p:nvSpPr>
          <p:spPr bwMode="auto">
            <a:xfrm>
              <a:off x="1684" y="3077"/>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9" name="Freeform 69"/>
            <p:cNvSpPr>
              <a:spLocks/>
            </p:cNvSpPr>
            <p:nvPr/>
          </p:nvSpPr>
          <p:spPr bwMode="auto">
            <a:xfrm>
              <a:off x="1753" y="30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0" name="Freeform 70"/>
            <p:cNvSpPr>
              <a:spLocks/>
            </p:cNvSpPr>
            <p:nvPr/>
          </p:nvSpPr>
          <p:spPr bwMode="auto">
            <a:xfrm>
              <a:off x="2906" y="1350"/>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1" name="Freeform 71"/>
            <p:cNvSpPr>
              <a:spLocks/>
            </p:cNvSpPr>
            <p:nvPr/>
          </p:nvSpPr>
          <p:spPr bwMode="auto">
            <a:xfrm>
              <a:off x="3404" y="2168"/>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2" name="Freeform 72"/>
            <p:cNvSpPr>
              <a:spLocks/>
            </p:cNvSpPr>
            <p:nvPr/>
          </p:nvSpPr>
          <p:spPr bwMode="auto">
            <a:xfrm>
              <a:off x="1684" y="281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3" name="Freeform 73"/>
            <p:cNvSpPr>
              <a:spLocks/>
            </p:cNvSpPr>
            <p:nvPr/>
          </p:nvSpPr>
          <p:spPr bwMode="auto">
            <a:xfrm>
              <a:off x="1415" y="3077"/>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4" name="Freeform 74"/>
            <p:cNvSpPr>
              <a:spLocks/>
            </p:cNvSpPr>
            <p:nvPr/>
          </p:nvSpPr>
          <p:spPr bwMode="auto">
            <a:xfrm>
              <a:off x="1891" y="2733"/>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5" name="Freeform 75"/>
            <p:cNvSpPr>
              <a:spLocks/>
            </p:cNvSpPr>
            <p:nvPr/>
          </p:nvSpPr>
          <p:spPr bwMode="auto">
            <a:xfrm>
              <a:off x="1594" y="27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6" name="Freeform 76"/>
            <p:cNvSpPr>
              <a:spLocks/>
            </p:cNvSpPr>
            <p:nvPr/>
          </p:nvSpPr>
          <p:spPr bwMode="auto">
            <a:xfrm>
              <a:off x="1743" y="280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7" name="Freeform 77"/>
            <p:cNvSpPr>
              <a:spLocks/>
            </p:cNvSpPr>
            <p:nvPr/>
          </p:nvSpPr>
          <p:spPr bwMode="auto">
            <a:xfrm>
              <a:off x="1430" y="32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8" name="Freeform 78"/>
            <p:cNvSpPr>
              <a:spLocks/>
            </p:cNvSpPr>
            <p:nvPr/>
          </p:nvSpPr>
          <p:spPr bwMode="auto">
            <a:xfrm>
              <a:off x="3663" y="15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9" name="Freeform 79"/>
            <p:cNvSpPr>
              <a:spLocks/>
            </p:cNvSpPr>
            <p:nvPr/>
          </p:nvSpPr>
          <p:spPr bwMode="auto">
            <a:xfrm>
              <a:off x="1631" y="2818"/>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200" name="Rectangle 80"/>
            <p:cNvSpPr>
              <a:spLocks noChangeArrowheads="1"/>
            </p:cNvSpPr>
            <p:nvPr/>
          </p:nvSpPr>
          <p:spPr bwMode="auto">
            <a:xfrm>
              <a:off x="2198" y="2526"/>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01" name="Rectangle 81"/>
            <p:cNvSpPr>
              <a:spLocks noChangeArrowheads="1"/>
            </p:cNvSpPr>
            <p:nvPr/>
          </p:nvSpPr>
          <p:spPr bwMode="auto">
            <a:xfrm>
              <a:off x="2171" y="2545"/>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2" name="Rectangle 82"/>
            <p:cNvSpPr>
              <a:spLocks noChangeArrowheads="1"/>
            </p:cNvSpPr>
            <p:nvPr/>
          </p:nvSpPr>
          <p:spPr bwMode="auto">
            <a:xfrm>
              <a:off x="1367" y="3090"/>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03" name="Rectangle 83"/>
            <p:cNvSpPr>
              <a:spLocks noChangeArrowheads="1"/>
            </p:cNvSpPr>
            <p:nvPr/>
          </p:nvSpPr>
          <p:spPr bwMode="auto">
            <a:xfrm>
              <a:off x="1981" y="2675"/>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04" name="Rectangle 84"/>
            <p:cNvSpPr>
              <a:spLocks noChangeArrowheads="1"/>
            </p:cNvSpPr>
            <p:nvPr/>
          </p:nvSpPr>
          <p:spPr bwMode="auto">
            <a:xfrm>
              <a:off x="1446" y="3039"/>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5" name="Rectangle 85"/>
            <p:cNvSpPr>
              <a:spLocks noChangeArrowheads="1"/>
            </p:cNvSpPr>
            <p:nvPr/>
          </p:nvSpPr>
          <p:spPr bwMode="auto">
            <a:xfrm>
              <a:off x="1356" y="3097"/>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6" name="Rectangle 86"/>
            <p:cNvSpPr>
              <a:spLocks noChangeArrowheads="1"/>
            </p:cNvSpPr>
            <p:nvPr/>
          </p:nvSpPr>
          <p:spPr bwMode="auto">
            <a:xfrm>
              <a:off x="1425" y="3051"/>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07" name="Rectangle 87"/>
            <p:cNvSpPr>
              <a:spLocks noChangeArrowheads="1"/>
            </p:cNvSpPr>
            <p:nvPr/>
          </p:nvSpPr>
          <p:spPr bwMode="auto">
            <a:xfrm>
              <a:off x="3901" y="1370"/>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8" name="Rectangle 88"/>
            <p:cNvSpPr>
              <a:spLocks noChangeArrowheads="1"/>
            </p:cNvSpPr>
            <p:nvPr/>
          </p:nvSpPr>
          <p:spPr bwMode="auto">
            <a:xfrm>
              <a:off x="2700" y="2188"/>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9" name="Rectangle 89"/>
            <p:cNvSpPr>
              <a:spLocks noChangeArrowheads="1"/>
            </p:cNvSpPr>
            <p:nvPr/>
          </p:nvSpPr>
          <p:spPr bwMode="auto">
            <a:xfrm>
              <a:off x="1753" y="2831"/>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10" name="Rectangle 90"/>
            <p:cNvSpPr>
              <a:spLocks noChangeArrowheads="1"/>
            </p:cNvSpPr>
            <p:nvPr/>
          </p:nvSpPr>
          <p:spPr bwMode="auto">
            <a:xfrm>
              <a:off x="1362" y="3097"/>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11" name="Rectangle 91"/>
            <p:cNvSpPr>
              <a:spLocks noChangeArrowheads="1"/>
            </p:cNvSpPr>
            <p:nvPr/>
          </p:nvSpPr>
          <p:spPr bwMode="auto">
            <a:xfrm>
              <a:off x="1870" y="2753"/>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12" name="Rectangle 92"/>
            <p:cNvSpPr>
              <a:spLocks noChangeArrowheads="1"/>
            </p:cNvSpPr>
            <p:nvPr/>
          </p:nvSpPr>
          <p:spPr bwMode="auto">
            <a:xfrm>
              <a:off x="1838" y="2772"/>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3" name="Rectangle 93"/>
            <p:cNvSpPr>
              <a:spLocks noChangeArrowheads="1"/>
            </p:cNvSpPr>
            <p:nvPr/>
          </p:nvSpPr>
          <p:spPr bwMode="auto">
            <a:xfrm>
              <a:off x="1764" y="2824"/>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4" name="Rectangle 94"/>
            <p:cNvSpPr>
              <a:spLocks noChangeArrowheads="1"/>
            </p:cNvSpPr>
            <p:nvPr/>
          </p:nvSpPr>
          <p:spPr bwMode="auto">
            <a:xfrm>
              <a:off x="1102" y="3272"/>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15" name="Rectangle 95"/>
            <p:cNvSpPr>
              <a:spLocks noChangeArrowheads="1"/>
            </p:cNvSpPr>
            <p:nvPr/>
          </p:nvSpPr>
          <p:spPr bwMode="auto">
            <a:xfrm>
              <a:off x="3637" y="1551"/>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6" name="Rectangle 96"/>
            <p:cNvSpPr>
              <a:spLocks noChangeArrowheads="1"/>
            </p:cNvSpPr>
            <p:nvPr/>
          </p:nvSpPr>
          <p:spPr bwMode="auto">
            <a:xfrm>
              <a:off x="1743" y="2837"/>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7" name="Rectangle 97"/>
            <p:cNvSpPr>
              <a:spLocks noChangeArrowheads="1"/>
            </p:cNvSpPr>
            <p:nvPr/>
          </p:nvSpPr>
          <p:spPr bwMode="auto">
            <a:xfrm>
              <a:off x="785" y="3331"/>
              <a:ext cx="95"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a:t>
              </a:r>
              <a:endParaRPr lang="en-US" sz="1400">
                <a:latin typeface="Lucida Sans Unicode" pitchFamily="34" charset="0"/>
              </a:endParaRPr>
            </a:p>
          </p:txBody>
        </p:sp>
        <p:sp>
          <p:nvSpPr>
            <p:cNvPr id="5218" name="Rectangle 98"/>
            <p:cNvSpPr>
              <a:spLocks noChangeArrowheads="1"/>
            </p:cNvSpPr>
            <p:nvPr/>
          </p:nvSpPr>
          <p:spPr bwMode="auto">
            <a:xfrm>
              <a:off x="637" y="2993"/>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$100,000</a:t>
              </a:r>
              <a:endParaRPr lang="en-US" sz="1400">
                <a:latin typeface="Lucida Sans Unicode" pitchFamily="34" charset="0"/>
              </a:endParaRPr>
            </a:p>
          </p:txBody>
        </p:sp>
        <p:sp>
          <p:nvSpPr>
            <p:cNvPr id="5219" name="Rectangle 99"/>
            <p:cNvSpPr>
              <a:spLocks noChangeArrowheads="1"/>
            </p:cNvSpPr>
            <p:nvPr/>
          </p:nvSpPr>
          <p:spPr bwMode="auto">
            <a:xfrm>
              <a:off x="637" y="2649"/>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$200,000</a:t>
              </a:r>
              <a:endParaRPr lang="en-US" sz="1400">
                <a:latin typeface="Lucida Sans Unicode" pitchFamily="34" charset="0"/>
              </a:endParaRPr>
            </a:p>
          </p:txBody>
        </p:sp>
        <p:sp>
          <p:nvSpPr>
            <p:cNvPr id="5220" name="Rectangle 100"/>
            <p:cNvSpPr>
              <a:spLocks noChangeArrowheads="1"/>
            </p:cNvSpPr>
            <p:nvPr/>
          </p:nvSpPr>
          <p:spPr bwMode="auto">
            <a:xfrm>
              <a:off x="637" y="2311"/>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$300,000</a:t>
              </a:r>
              <a:endParaRPr lang="en-US" sz="1400">
                <a:latin typeface="Lucida Sans Unicode" pitchFamily="34" charset="0"/>
              </a:endParaRPr>
            </a:p>
          </p:txBody>
        </p:sp>
        <p:sp>
          <p:nvSpPr>
            <p:cNvPr id="5221" name="Rectangle 101"/>
            <p:cNvSpPr>
              <a:spLocks noChangeArrowheads="1"/>
            </p:cNvSpPr>
            <p:nvPr/>
          </p:nvSpPr>
          <p:spPr bwMode="auto">
            <a:xfrm>
              <a:off x="637" y="1974"/>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$400,000</a:t>
              </a:r>
              <a:endParaRPr lang="en-US" sz="1400">
                <a:latin typeface="Lucida Sans Unicode" pitchFamily="34" charset="0"/>
              </a:endParaRPr>
            </a:p>
          </p:txBody>
        </p:sp>
        <p:sp>
          <p:nvSpPr>
            <p:cNvPr id="5222" name="Rectangle 102"/>
            <p:cNvSpPr>
              <a:spLocks noChangeArrowheads="1"/>
            </p:cNvSpPr>
            <p:nvPr/>
          </p:nvSpPr>
          <p:spPr bwMode="auto">
            <a:xfrm>
              <a:off x="637" y="1636"/>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$500,000</a:t>
              </a:r>
              <a:endParaRPr lang="en-US" sz="1400">
                <a:latin typeface="Lucida Sans Unicode" pitchFamily="34" charset="0"/>
              </a:endParaRPr>
            </a:p>
          </p:txBody>
        </p:sp>
        <p:sp>
          <p:nvSpPr>
            <p:cNvPr id="5223" name="Rectangle 103"/>
            <p:cNvSpPr>
              <a:spLocks noChangeArrowheads="1"/>
            </p:cNvSpPr>
            <p:nvPr/>
          </p:nvSpPr>
          <p:spPr bwMode="auto">
            <a:xfrm>
              <a:off x="637" y="1292"/>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$600,000</a:t>
              </a:r>
              <a:endParaRPr lang="en-US" sz="1400">
                <a:latin typeface="Lucida Sans Unicode" pitchFamily="34" charset="0"/>
              </a:endParaRPr>
            </a:p>
          </p:txBody>
        </p:sp>
        <p:sp>
          <p:nvSpPr>
            <p:cNvPr id="5224" name="Rectangle 104"/>
            <p:cNvSpPr>
              <a:spLocks noChangeArrowheads="1"/>
            </p:cNvSpPr>
            <p:nvPr/>
          </p:nvSpPr>
          <p:spPr bwMode="auto">
            <a:xfrm>
              <a:off x="637" y="954"/>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$700,000</a:t>
              </a:r>
              <a:endParaRPr lang="en-US" sz="1400">
                <a:latin typeface="Lucida Sans Unicode" pitchFamily="34" charset="0"/>
              </a:endParaRPr>
            </a:p>
          </p:txBody>
        </p:sp>
        <p:sp>
          <p:nvSpPr>
            <p:cNvPr id="5225" name="Rectangle 105"/>
            <p:cNvSpPr>
              <a:spLocks noChangeArrowheads="1"/>
            </p:cNvSpPr>
            <p:nvPr/>
          </p:nvSpPr>
          <p:spPr bwMode="auto">
            <a:xfrm>
              <a:off x="975" y="3454"/>
              <a:ext cx="7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0</a:t>
              </a:r>
              <a:endParaRPr lang="en-US" sz="1400">
                <a:latin typeface="Lucida Sans Unicode" pitchFamily="34" charset="0"/>
              </a:endParaRPr>
            </a:p>
          </p:txBody>
        </p:sp>
        <p:sp>
          <p:nvSpPr>
            <p:cNvPr id="5226" name="Rectangle 106"/>
            <p:cNvSpPr>
              <a:spLocks noChangeArrowheads="1"/>
            </p:cNvSpPr>
            <p:nvPr/>
          </p:nvSpPr>
          <p:spPr bwMode="auto">
            <a:xfrm>
              <a:off x="1441" y="3454"/>
              <a:ext cx="153"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500</a:t>
              </a:r>
              <a:endParaRPr lang="en-US" sz="1400">
                <a:latin typeface="Lucida Sans Unicode" pitchFamily="34" charset="0"/>
              </a:endParaRPr>
            </a:p>
          </p:txBody>
        </p:sp>
        <p:sp>
          <p:nvSpPr>
            <p:cNvPr id="5227" name="Rectangle 107"/>
            <p:cNvSpPr>
              <a:spLocks noChangeArrowheads="1"/>
            </p:cNvSpPr>
            <p:nvPr/>
          </p:nvSpPr>
          <p:spPr bwMode="auto">
            <a:xfrm>
              <a:off x="1922"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1000</a:t>
              </a:r>
              <a:endParaRPr lang="en-US" sz="1400">
                <a:latin typeface="Lucida Sans Unicode" pitchFamily="34" charset="0"/>
              </a:endParaRPr>
            </a:p>
          </p:txBody>
        </p:sp>
        <p:sp>
          <p:nvSpPr>
            <p:cNvPr id="5228" name="Rectangle 108"/>
            <p:cNvSpPr>
              <a:spLocks noChangeArrowheads="1"/>
            </p:cNvSpPr>
            <p:nvPr/>
          </p:nvSpPr>
          <p:spPr bwMode="auto">
            <a:xfrm>
              <a:off x="2425"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1500</a:t>
              </a:r>
              <a:endParaRPr lang="en-US" sz="1400">
                <a:latin typeface="Lucida Sans Unicode" pitchFamily="34" charset="0"/>
              </a:endParaRPr>
            </a:p>
          </p:txBody>
        </p:sp>
        <p:sp>
          <p:nvSpPr>
            <p:cNvPr id="5229" name="Rectangle 109"/>
            <p:cNvSpPr>
              <a:spLocks noChangeArrowheads="1"/>
            </p:cNvSpPr>
            <p:nvPr/>
          </p:nvSpPr>
          <p:spPr bwMode="auto">
            <a:xfrm>
              <a:off x="2922"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2000</a:t>
              </a:r>
              <a:endParaRPr lang="en-US" sz="1400">
                <a:latin typeface="Lucida Sans Unicode" pitchFamily="34" charset="0"/>
              </a:endParaRPr>
            </a:p>
          </p:txBody>
        </p:sp>
        <p:sp>
          <p:nvSpPr>
            <p:cNvPr id="5230" name="Rectangle 110"/>
            <p:cNvSpPr>
              <a:spLocks noChangeArrowheads="1"/>
            </p:cNvSpPr>
            <p:nvPr/>
          </p:nvSpPr>
          <p:spPr bwMode="auto">
            <a:xfrm>
              <a:off x="3425"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2500</a:t>
              </a:r>
              <a:endParaRPr lang="en-US" sz="1400">
                <a:latin typeface="Lucida Sans Unicode" pitchFamily="34" charset="0"/>
              </a:endParaRPr>
            </a:p>
          </p:txBody>
        </p:sp>
        <p:sp>
          <p:nvSpPr>
            <p:cNvPr id="5231" name="Rectangle 111"/>
            <p:cNvSpPr>
              <a:spLocks noChangeArrowheads="1"/>
            </p:cNvSpPr>
            <p:nvPr/>
          </p:nvSpPr>
          <p:spPr bwMode="auto">
            <a:xfrm>
              <a:off x="3928"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3000</a:t>
              </a:r>
              <a:endParaRPr lang="en-US" sz="1400">
                <a:latin typeface="Lucida Sans Unicode" pitchFamily="34" charset="0"/>
              </a:endParaRPr>
            </a:p>
          </p:txBody>
        </p:sp>
        <p:sp>
          <p:nvSpPr>
            <p:cNvPr id="5232" name="Rectangle 112"/>
            <p:cNvSpPr>
              <a:spLocks noChangeArrowheads="1"/>
            </p:cNvSpPr>
            <p:nvPr/>
          </p:nvSpPr>
          <p:spPr bwMode="auto">
            <a:xfrm>
              <a:off x="4430"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3500</a:t>
              </a:r>
              <a:endParaRPr lang="en-US" sz="1400">
                <a:latin typeface="Lucida Sans Unicode" pitchFamily="34" charset="0"/>
              </a:endParaRPr>
            </a:p>
          </p:txBody>
        </p:sp>
      </p:grpSp>
      <p:sp>
        <p:nvSpPr>
          <p:cNvPr id="5233" name="Text Box 113"/>
          <p:cNvSpPr txBox="1">
            <a:spLocks noChangeArrowheads="1"/>
          </p:cNvSpPr>
          <p:nvPr/>
        </p:nvSpPr>
        <p:spPr bwMode="auto">
          <a:xfrm>
            <a:off x="0" y="304800"/>
            <a:ext cx="9144000" cy="7078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a:spcBef>
                <a:spcPct val="50000"/>
              </a:spcBef>
            </a:pPr>
            <a:r>
              <a:rPr lang="en-US" sz="4000" b="1" dirty="0">
                <a:solidFill>
                  <a:schemeClr val="bg1">
                    <a:lumMod val="25000"/>
                  </a:schemeClr>
                </a:solidFill>
                <a:latin typeface="Comic Sans MS" pitchFamily="66" charset="0"/>
              </a:rPr>
              <a:t>F&amp;A Recovery by Space Report</a:t>
            </a:r>
            <a:endParaRPr lang="en-US" sz="4000" b="1" dirty="0">
              <a:solidFill>
                <a:schemeClr val="bg1">
                  <a:lumMod val="25000"/>
                </a:schemeClr>
              </a:solidFill>
              <a:latin typeface="Comic Sans MS" pitchFamily="66" charset="0"/>
              <a:ea typeface="Osaka" charset="-128"/>
            </a:endParaRPr>
          </a:p>
        </p:txBody>
      </p:sp>
      <p:sp>
        <p:nvSpPr>
          <p:cNvPr id="5234" name="Text Box 114"/>
          <p:cNvSpPr txBox="1">
            <a:spLocks noChangeArrowheads="1"/>
          </p:cNvSpPr>
          <p:nvPr/>
        </p:nvSpPr>
        <p:spPr bwMode="auto">
          <a:xfrm>
            <a:off x="1981200" y="5562600"/>
            <a:ext cx="5181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eaLnBrk="0" hangingPunct="0">
              <a:spcBef>
                <a:spcPct val="50000"/>
              </a:spcBef>
            </a:pPr>
            <a:r>
              <a:rPr lang="en-US" sz="2400" b="1" dirty="0">
                <a:solidFill>
                  <a:schemeClr val="bg1">
                    <a:lumMod val="25000"/>
                  </a:schemeClr>
                </a:solidFill>
                <a:latin typeface="Comic Sans MS" pitchFamily="66" charset="0"/>
                <a:ea typeface="Osaka" charset="-128"/>
              </a:rPr>
              <a:t>Square Feet</a:t>
            </a:r>
          </a:p>
        </p:txBody>
      </p:sp>
      <p:sp>
        <p:nvSpPr>
          <p:cNvPr id="5235" name="Text Box 115"/>
          <p:cNvSpPr txBox="1">
            <a:spLocks noChangeArrowheads="1"/>
          </p:cNvSpPr>
          <p:nvPr/>
        </p:nvSpPr>
        <p:spPr bwMode="auto">
          <a:xfrm>
            <a:off x="533400" y="1371600"/>
            <a:ext cx="304800" cy="451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eaLnBrk="0" hangingPunct="0">
              <a:spcBef>
                <a:spcPct val="50000"/>
              </a:spcBef>
            </a:pPr>
            <a:r>
              <a:rPr lang="en-US" sz="2000" b="1" dirty="0">
                <a:solidFill>
                  <a:schemeClr val="bg1">
                    <a:lumMod val="25000"/>
                  </a:schemeClr>
                </a:solidFill>
                <a:latin typeface="Comic Sans MS" pitchFamily="66" charset="0"/>
                <a:ea typeface="Osaka" charset="-128"/>
              </a:rPr>
              <a:t>Actual </a:t>
            </a:r>
          </a:p>
          <a:p>
            <a:pPr algn="ctr" eaLnBrk="0" hangingPunct="0">
              <a:spcBef>
                <a:spcPct val="50000"/>
              </a:spcBef>
            </a:pPr>
            <a:r>
              <a:rPr lang="en-US" sz="2000" b="1" dirty="0">
                <a:solidFill>
                  <a:schemeClr val="bg1">
                    <a:lumMod val="25000"/>
                  </a:schemeClr>
                </a:solidFill>
                <a:latin typeface="Comic Sans MS" pitchFamily="66" charset="0"/>
                <a:ea typeface="Osaka" charset="-128"/>
              </a:rPr>
              <a:t>Indirect</a:t>
            </a:r>
          </a:p>
        </p:txBody>
      </p:sp>
    </p:spTree>
    <p:extLst>
      <p:ext uri="{BB962C8B-B14F-4D97-AF65-F5344CB8AC3E}">
        <p14:creationId xmlns:p14="http://schemas.microsoft.com/office/powerpoint/2010/main" val="5644447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nvGrpSpPr>
        <p:grpSpPr bwMode="auto">
          <a:xfrm>
            <a:off x="1011238" y="1514475"/>
            <a:ext cx="6332537" cy="4175125"/>
            <a:chOff x="637" y="954"/>
            <a:chExt cx="3989" cy="2630"/>
          </a:xfrm>
        </p:grpSpPr>
        <p:sp>
          <p:nvSpPr>
            <p:cNvPr id="5123" name="Rectangle 3"/>
            <p:cNvSpPr>
              <a:spLocks noChangeArrowheads="1"/>
            </p:cNvSpPr>
            <p:nvPr/>
          </p:nvSpPr>
          <p:spPr bwMode="auto">
            <a:xfrm>
              <a:off x="991" y="1006"/>
              <a:ext cx="3513" cy="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124" name="Line 4"/>
            <p:cNvSpPr>
              <a:spLocks noChangeShapeType="1"/>
            </p:cNvSpPr>
            <p:nvPr/>
          </p:nvSpPr>
          <p:spPr bwMode="auto">
            <a:xfrm>
              <a:off x="991" y="3045"/>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Line 5"/>
            <p:cNvSpPr>
              <a:spLocks noChangeShapeType="1"/>
            </p:cNvSpPr>
            <p:nvPr/>
          </p:nvSpPr>
          <p:spPr bwMode="auto">
            <a:xfrm>
              <a:off x="991" y="2701"/>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6" name="Line 6"/>
            <p:cNvSpPr>
              <a:spLocks noChangeShapeType="1"/>
            </p:cNvSpPr>
            <p:nvPr/>
          </p:nvSpPr>
          <p:spPr bwMode="auto">
            <a:xfrm>
              <a:off x="991" y="2363"/>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7" name="Line 7"/>
            <p:cNvSpPr>
              <a:spLocks noChangeShapeType="1"/>
            </p:cNvSpPr>
            <p:nvPr/>
          </p:nvSpPr>
          <p:spPr bwMode="auto">
            <a:xfrm>
              <a:off x="991" y="2026"/>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8" name="Line 8"/>
            <p:cNvSpPr>
              <a:spLocks noChangeShapeType="1"/>
            </p:cNvSpPr>
            <p:nvPr/>
          </p:nvSpPr>
          <p:spPr bwMode="auto">
            <a:xfrm>
              <a:off x="991" y="1688"/>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9" name="Line 9"/>
            <p:cNvSpPr>
              <a:spLocks noChangeShapeType="1"/>
            </p:cNvSpPr>
            <p:nvPr/>
          </p:nvSpPr>
          <p:spPr bwMode="auto">
            <a:xfrm>
              <a:off x="991" y="1344"/>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0" name="Line 10"/>
            <p:cNvSpPr>
              <a:spLocks noChangeShapeType="1"/>
            </p:cNvSpPr>
            <p:nvPr/>
          </p:nvSpPr>
          <p:spPr bwMode="auto">
            <a:xfrm>
              <a:off x="991" y="1006"/>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1" name="Rectangle 11"/>
            <p:cNvSpPr>
              <a:spLocks noChangeArrowheads="1"/>
            </p:cNvSpPr>
            <p:nvPr/>
          </p:nvSpPr>
          <p:spPr bwMode="auto">
            <a:xfrm>
              <a:off x="991" y="1006"/>
              <a:ext cx="3513" cy="2377"/>
            </a:xfrm>
            <a:prstGeom prst="rect">
              <a:avLst/>
            </a:prstGeom>
            <a:noFill/>
            <a:ln w="7938">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Line 12"/>
            <p:cNvSpPr>
              <a:spLocks noChangeShapeType="1"/>
            </p:cNvSpPr>
            <p:nvPr/>
          </p:nvSpPr>
          <p:spPr bwMode="auto">
            <a:xfrm>
              <a:off x="991" y="1006"/>
              <a:ext cx="1" cy="237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3" name="Line 13"/>
            <p:cNvSpPr>
              <a:spLocks noChangeShapeType="1"/>
            </p:cNvSpPr>
            <p:nvPr/>
          </p:nvSpPr>
          <p:spPr bwMode="auto">
            <a:xfrm>
              <a:off x="970" y="3383"/>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4" name="Line 14"/>
            <p:cNvSpPr>
              <a:spLocks noChangeShapeType="1"/>
            </p:cNvSpPr>
            <p:nvPr/>
          </p:nvSpPr>
          <p:spPr bwMode="auto">
            <a:xfrm>
              <a:off x="970" y="3045"/>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5" name="Line 15"/>
            <p:cNvSpPr>
              <a:spLocks noChangeShapeType="1"/>
            </p:cNvSpPr>
            <p:nvPr/>
          </p:nvSpPr>
          <p:spPr bwMode="auto">
            <a:xfrm>
              <a:off x="970" y="2701"/>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6" name="Line 16"/>
            <p:cNvSpPr>
              <a:spLocks noChangeShapeType="1"/>
            </p:cNvSpPr>
            <p:nvPr/>
          </p:nvSpPr>
          <p:spPr bwMode="auto">
            <a:xfrm>
              <a:off x="970" y="2363"/>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7" name="Line 17"/>
            <p:cNvSpPr>
              <a:spLocks noChangeShapeType="1"/>
            </p:cNvSpPr>
            <p:nvPr/>
          </p:nvSpPr>
          <p:spPr bwMode="auto">
            <a:xfrm>
              <a:off x="970" y="2026"/>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8" name="Line 18"/>
            <p:cNvSpPr>
              <a:spLocks noChangeShapeType="1"/>
            </p:cNvSpPr>
            <p:nvPr/>
          </p:nvSpPr>
          <p:spPr bwMode="auto">
            <a:xfrm>
              <a:off x="970" y="1688"/>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9" name="Line 19"/>
            <p:cNvSpPr>
              <a:spLocks noChangeShapeType="1"/>
            </p:cNvSpPr>
            <p:nvPr/>
          </p:nvSpPr>
          <p:spPr bwMode="auto">
            <a:xfrm>
              <a:off x="970" y="1344"/>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0" name="Line 20"/>
            <p:cNvSpPr>
              <a:spLocks noChangeShapeType="1"/>
            </p:cNvSpPr>
            <p:nvPr/>
          </p:nvSpPr>
          <p:spPr bwMode="auto">
            <a:xfrm>
              <a:off x="970" y="1006"/>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1" name="Line 21"/>
            <p:cNvSpPr>
              <a:spLocks noChangeShapeType="1"/>
            </p:cNvSpPr>
            <p:nvPr/>
          </p:nvSpPr>
          <p:spPr bwMode="auto">
            <a:xfrm>
              <a:off x="991" y="3383"/>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2" name="Line 22"/>
            <p:cNvSpPr>
              <a:spLocks noChangeShapeType="1"/>
            </p:cNvSpPr>
            <p:nvPr/>
          </p:nvSpPr>
          <p:spPr bwMode="auto">
            <a:xfrm flipV="1">
              <a:off x="991"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3" name="Line 23"/>
            <p:cNvSpPr>
              <a:spLocks noChangeShapeType="1"/>
            </p:cNvSpPr>
            <p:nvPr/>
          </p:nvSpPr>
          <p:spPr bwMode="auto">
            <a:xfrm flipV="1">
              <a:off x="1494"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4" name="Line 24"/>
            <p:cNvSpPr>
              <a:spLocks noChangeShapeType="1"/>
            </p:cNvSpPr>
            <p:nvPr/>
          </p:nvSpPr>
          <p:spPr bwMode="auto">
            <a:xfrm flipV="1">
              <a:off x="1997"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5" name="Line 25"/>
            <p:cNvSpPr>
              <a:spLocks noChangeShapeType="1"/>
            </p:cNvSpPr>
            <p:nvPr/>
          </p:nvSpPr>
          <p:spPr bwMode="auto">
            <a:xfrm flipV="1">
              <a:off x="2499"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6" name="Line 26"/>
            <p:cNvSpPr>
              <a:spLocks noChangeShapeType="1"/>
            </p:cNvSpPr>
            <p:nvPr/>
          </p:nvSpPr>
          <p:spPr bwMode="auto">
            <a:xfrm flipV="1">
              <a:off x="2996"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7" name="Line 27"/>
            <p:cNvSpPr>
              <a:spLocks noChangeShapeType="1"/>
            </p:cNvSpPr>
            <p:nvPr/>
          </p:nvSpPr>
          <p:spPr bwMode="auto">
            <a:xfrm flipV="1">
              <a:off x="3499"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8" name="Line 28"/>
            <p:cNvSpPr>
              <a:spLocks noChangeShapeType="1"/>
            </p:cNvSpPr>
            <p:nvPr/>
          </p:nvSpPr>
          <p:spPr bwMode="auto">
            <a:xfrm flipV="1">
              <a:off x="4002"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9" name="Line 29"/>
            <p:cNvSpPr>
              <a:spLocks noChangeShapeType="1"/>
            </p:cNvSpPr>
            <p:nvPr/>
          </p:nvSpPr>
          <p:spPr bwMode="auto">
            <a:xfrm flipV="1">
              <a:off x="4504"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0" name="Freeform 30"/>
            <p:cNvSpPr>
              <a:spLocks/>
            </p:cNvSpPr>
            <p:nvPr/>
          </p:nvSpPr>
          <p:spPr bwMode="auto">
            <a:xfrm>
              <a:off x="2213" y="2532"/>
              <a:ext cx="27" cy="19"/>
            </a:xfrm>
            <a:custGeom>
              <a:avLst/>
              <a:gdLst>
                <a:gd name="T0" fmla="*/ 27 w 27"/>
                <a:gd name="T1" fmla="*/ 0 h 19"/>
                <a:gd name="T2" fmla="*/ 27 w 27"/>
                <a:gd name="T3" fmla="*/ 0 h 19"/>
                <a:gd name="T4" fmla="*/ 16 w 27"/>
                <a:gd name="T5" fmla="*/ 7 h 19"/>
                <a:gd name="T6" fmla="*/ 0 w 27"/>
                <a:gd name="T7" fmla="*/ 19 h 19"/>
              </a:gdLst>
              <a:ahLst/>
              <a:cxnLst>
                <a:cxn ang="0">
                  <a:pos x="T0" y="T1"/>
                </a:cxn>
                <a:cxn ang="0">
                  <a:pos x="T2" y="T3"/>
                </a:cxn>
                <a:cxn ang="0">
                  <a:pos x="T4" y="T5"/>
                </a:cxn>
                <a:cxn ang="0">
                  <a:pos x="T6" y="T7"/>
                </a:cxn>
              </a:cxnLst>
              <a:rect l="0" t="0" r="r" b="b"/>
              <a:pathLst>
                <a:path w="27" h="19">
                  <a:moveTo>
                    <a:pt x="27" y="0"/>
                  </a:moveTo>
                  <a:lnTo>
                    <a:pt x="27" y="0"/>
                  </a:lnTo>
                  <a:lnTo>
                    <a:pt x="16" y="7"/>
                  </a:lnTo>
                  <a:lnTo>
                    <a:pt x="0" y="19"/>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1" name="Freeform 31"/>
            <p:cNvSpPr>
              <a:spLocks/>
            </p:cNvSpPr>
            <p:nvPr/>
          </p:nvSpPr>
          <p:spPr bwMode="auto">
            <a:xfrm>
              <a:off x="1409" y="2551"/>
              <a:ext cx="804" cy="546"/>
            </a:xfrm>
            <a:custGeom>
              <a:avLst/>
              <a:gdLst>
                <a:gd name="T0" fmla="*/ 804 w 804"/>
                <a:gd name="T1" fmla="*/ 0 h 546"/>
                <a:gd name="T2" fmla="*/ 773 w 804"/>
                <a:gd name="T3" fmla="*/ 20 h 546"/>
                <a:gd name="T4" fmla="*/ 730 w 804"/>
                <a:gd name="T5" fmla="*/ 52 h 546"/>
                <a:gd name="T6" fmla="*/ 683 w 804"/>
                <a:gd name="T7" fmla="*/ 85 h 546"/>
                <a:gd name="T8" fmla="*/ 625 w 804"/>
                <a:gd name="T9" fmla="*/ 124 h 546"/>
                <a:gd name="T10" fmla="*/ 561 w 804"/>
                <a:gd name="T11" fmla="*/ 163 h 546"/>
                <a:gd name="T12" fmla="*/ 498 w 804"/>
                <a:gd name="T13" fmla="*/ 208 h 546"/>
                <a:gd name="T14" fmla="*/ 360 w 804"/>
                <a:gd name="T15" fmla="*/ 299 h 546"/>
                <a:gd name="T16" fmla="*/ 297 w 804"/>
                <a:gd name="T17" fmla="*/ 345 h 546"/>
                <a:gd name="T18" fmla="*/ 233 w 804"/>
                <a:gd name="T19" fmla="*/ 390 h 546"/>
                <a:gd name="T20" fmla="*/ 175 w 804"/>
                <a:gd name="T21" fmla="*/ 429 h 546"/>
                <a:gd name="T22" fmla="*/ 122 w 804"/>
                <a:gd name="T23" fmla="*/ 468 h 546"/>
                <a:gd name="T24" fmla="*/ 74 w 804"/>
                <a:gd name="T25" fmla="*/ 494 h 546"/>
                <a:gd name="T26" fmla="*/ 37 w 804"/>
                <a:gd name="T27" fmla="*/ 520 h 546"/>
                <a:gd name="T28" fmla="*/ 11 w 804"/>
                <a:gd name="T29" fmla="*/ 539 h 546"/>
                <a:gd name="T30" fmla="*/ 0 w 804"/>
                <a:gd name="T31" fmla="*/ 546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4" h="546">
                  <a:moveTo>
                    <a:pt x="804" y="0"/>
                  </a:moveTo>
                  <a:lnTo>
                    <a:pt x="773" y="20"/>
                  </a:lnTo>
                  <a:lnTo>
                    <a:pt x="730" y="52"/>
                  </a:lnTo>
                  <a:lnTo>
                    <a:pt x="683" y="85"/>
                  </a:lnTo>
                  <a:lnTo>
                    <a:pt x="625" y="124"/>
                  </a:lnTo>
                  <a:lnTo>
                    <a:pt x="561" y="163"/>
                  </a:lnTo>
                  <a:lnTo>
                    <a:pt x="498" y="208"/>
                  </a:lnTo>
                  <a:lnTo>
                    <a:pt x="360" y="299"/>
                  </a:lnTo>
                  <a:lnTo>
                    <a:pt x="297" y="345"/>
                  </a:lnTo>
                  <a:lnTo>
                    <a:pt x="233" y="390"/>
                  </a:lnTo>
                  <a:lnTo>
                    <a:pt x="175" y="429"/>
                  </a:lnTo>
                  <a:lnTo>
                    <a:pt x="122" y="468"/>
                  </a:lnTo>
                  <a:lnTo>
                    <a:pt x="74" y="494"/>
                  </a:lnTo>
                  <a:lnTo>
                    <a:pt x="37" y="520"/>
                  </a:lnTo>
                  <a:lnTo>
                    <a:pt x="11" y="539"/>
                  </a:lnTo>
                  <a:lnTo>
                    <a:pt x="0" y="546"/>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2" name="Freeform 32"/>
            <p:cNvSpPr>
              <a:spLocks/>
            </p:cNvSpPr>
            <p:nvPr/>
          </p:nvSpPr>
          <p:spPr bwMode="auto">
            <a:xfrm>
              <a:off x="1409" y="2681"/>
              <a:ext cx="614" cy="416"/>
            </a:xfrm>
            <a:custGeom>
              <a:avLst/>
              <a:gdLst>
                <a:gd name="T0" fmla="*/ 0 w 614"/>
                <a:gd name="T1" fmla="*/ 416 h 416"/>
                <a:gd name="T2" fmla="*/ 0 w 614"/>
                <a:gd name="T3" fmla="*/ 416 h 416"/>
                <a:gd name="T4" fmla="*/ 16 w 614"/>
                <a:gd name="T5" fmla="*/ 403 h 416"/>
                <a:gd name="T6" fmla="*/ 43 w 614"/>
                <a:gd name="T7" fmla="*/ 383 h 416"/>
                <a:gd name="T8" fmla="*/ 80 w 614"/>
                <a:gd name="T9" fmla="*/ 364 h 416"/>
                <a:gd name="T10" fmla="*/ 127 w 614"/>
                <a:gd name="T11" fmla="*/ 332 h 416"/>
                <a:gd name="T12" fmla="*/ 175 w 614"/>
                <a:gd name="T13" fmla="*/ 299 h 416"/>
                <a:gd name="T14" fmla="*/ 233 w 614"/>
                <a:gd name="T15" fmla="*/ 260 h 416"/>
                <a:gd name="T16" fmla="*/ 291 w 614"/>
                <a:gd name="T17" fmla="*/ 221 h 416"/>
                <a:gd name="T18" fmla="*/ 408 w 614"/>
                <a:gd name="T19" fmla="*/ 143 h 416"/>
                <a:gd name="T20" fmla="*/ 461 w 614"/>
                <a:gd name="T21" fmla="*/ 104 h 416"/>
                <a:gd name="T22" fmla="*/ 508 w 614"/>
                <a:gd name="T23" fmla="*/ 72 h 416"/>
                <a:gd name="T24" fmla="*/ 550 w 614"/>
                <a:gd name="T25" fmla="*/ 46 h 416"/>
                <a:gd name="T26" fmla="*/ 582 w 614"/>
                <a:gd name="T27" fmla="*/ 20 h 416"/>
                <a:gd name="T28" fmla="*/ 603 w 614"/>
                <a:gd name="T29" fmla="*/ 7 h 416"/>
                <a:gd name="T30" fmla="*/ 614 w 614"/>
                <a:gd name="T31"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4" h="416">
                  <a:moveTo>
                    <a:pt x="0" y="416"/>
                  </a:moveTo>
                  <a:lnTo>
                    <a:pt x="0" y="416"/>
                  </a:lnTo>
                  <a:lnTo>
                    <a:pt x="16" y="403"/>
                  </a:lnTo>
                  <a:lnTo>
                    <a:pt x="43" y="383"/>
                  </a:lnTo>
                  <a:lnTo>
                    <a:pt x="80" y="364"/>
                  </a:lnTo>
                  <a:lnTo>
                    <a:pt x="127" y="332"/>
                  </a:lnTo>
                  <a:lnTo>
                    <a:pt x="175" y="299"/>
                  </a:lnTo>
                  <a:lnTo>
                    <a:pt x="233" y="260"/>
                  </a:lnTo>
                  <a:lnTo>
                    <a:pt x="291" y="221"/>
                  </a:lnTo>
                  <a:lnTo>
                    <a:pt x="408" y="143"/>
                  </a:lnTo>
                  <a:lnTo>
                    <a:pt x="461" y="104"/>
                  </a:lnTo>
                  <a:lnTo>
                    <a:pt x="508" y="72"/>
                  </a:lnTo>
                  <a:lnTo>
                    <a:pt x="550" y="46"/>
                  </a:lnTo>
                  <a:lnTo>
                    <a:pt x="582" y="20"/>
                  </a:lnTo>
                  <a:lnTo>
                    <a:pt x="603" y="7"/>
                  </a:lnTo>
                  <a:lnTo>
                    <a:pt x="614"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3" name="Freeform 33"/>
            <p:cNvSpPr>
              <a:spLocks/>
            </p:cNvSpPr>
            <p:nvPr/>
          </p:nvSpPr>
          <p:spPr bwMode="auto">
            <a:xfrm>
              <a:off x="1489" y="2681"/>
              <a:ext cx="534" cy="364"/>
            </a:xfrm>
            <a:custGeom>
              <a:avLst/>
              <a:gdLst>
                <a:gd name="T0" fmla="*/ 534 w 534"/>
                <a:gd name="T1" fmla="*/ 0 h 364"/>
                <a:gd name="T2" fmla="*/ 529 w 534"/>
                <a:gd name="T3" fmla="*/ 0 h 364"/>
                <a:gd name="T4" fmla="*/ 518 w 534"/>
                <a:gd name="T5" fmla="*/ 13 h 364"/>
                <a:gd name="T6" fmla="*/ 497 w 534"/>
                <a:gd name="T7" fmla="*/ 26 h 364"/>
                <a:gd name="T8" fmla="*/ 470 w 534"/>
                <a:gd name="T9" fmla="*/ 46 h 364"/>
                <a:gd name="T10" fmla="*/ 439 w 534"/>
                <a:gd name="T11" fmla="*/ 65 h 364"/>
                <a:gd name="T12" fmla="*/ 396 w 534"/>
                <a:gd name="T13" fmla="*/ 91 h 364"/>
                <a:gd name="T14" fmla="*/ 312 w 534"/>
                <a:gd name="T15" fmla="*/ 150 h 364"/>
                <a:gd name="T16" fmla="*/ 217 w 534"/>
                <a:gd name="T17" fmla="*/ 215 h 364"/>
                <a:gd name="T18" fmla="*/ 127 w 534"/>
                <a:gd name="T19" fmla="*/ 280 h 364"/>
                <a:gd name="T20" fmla="*/ 90 w 534"/>
                <a:gd name="T21" fmla="*/ 306 h 364"/>
                <a:gd name="T22" fmla="*/ 53 w 534"/>
                <a:gd name="T23" fmla="*/ 325 h 364"/>
                <a:gd name="T24" fmla="*/ 21 w 534"/>
                <a:gd name="T25" fmla="*/ 351 h 364"/>
                <a:gd name="T26" fmla="*/ 0 w 534"/>
                <a:gd name="T27" fmla="*/ 36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4" h="364">
                  <a:moveTo>
                    <a:pt x="534" y="0"/>
                  </a:moveTo>
                  <a:lnTo>
                    <a:pt x="529" y="0"/>
                  </a:lnTo>
                  <a:lnTo>
                    <a:pt x="518" y="13"/>
                  </a:lnTo>
                  <a:lnTo>
                    <a:pt x="497" y="26"/>
                  </a:lnTo>
                  <a:lnTo>
                    <a:pt x="470" y="46"/>
                  </a:lnTo>
                  <a:lnTo>
                    <a:pt x="439" y="65"/>
                  </a:lnTo>
                  <a:lnTo>
                    <a:pt x="396" y="91"/>
                  </a:lnTo>
                  <a:lnTo>
                    <a:pt x="312" y="150"/>
                  </a:lnTo>
                  <a:lnTo>
                    <a:pt x="217" y="215"/>
                  </a:lnTo>
                  <a:lnTo>
                    <a:pt x="127" y="280"/>
                  </a:lnTo>
                  <a:lnTo>
                    <a:pt x="90" y="306"/>
                  </a:lnTo>
                  <a:lnTo>
                    <a:pt x="53" y="325"/>
                  </a:lnTo>
                  <a:lnTo>
                    <a:pt x="21" y="351"/>
                  </a:lnTo>
                  <a:lnTo>
                    <a:pt x="0" y="364"/>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4" name="Freeform 34"/>
            <p:cNvSpPr>
              <a:spLocks/>
            </p:cNvSpPr>
            <p:nvPr/>
          </p:nvSpPr>
          <p:spPr bwMode="auto">
            <a:xfrm>
              <a:off x="1399" y="3045"/>
              <a:ext cx="90" cy="58"/>
            </a:xfrm>
            <a:custGeom>
              <a:avLst/>
              <a:gdLst>
                <a:gd name="T0" fmla="*/ 90 w 90"/>
                <a:gd name="T1" fmla="*/ 0 h 58"/>
                <a:gd name="T2" fmla="*/ 58 w 90"/>
                <a:gd name="T3" fmla="*/ 19 h 58"/>
                <a:gd name="T4" fmla="*/ 26 w 90"/>
                <a:gd name="T5" fmla="*/ 39 h 58"/>
                <a:gd name="T6" fmla="*/ 10 w 90"/>
                <a:gd name="T7" fmla="*/ 52 h 58"/>
                <a:gd name="T8" fmla="*/ 0 w 90"/>
                <a:gd name="T9" fmla="*/ 58 h 58"/>
                <a:gd name="T10" fmla="*/ 0 w 90"/>
                <a:gd name="T11" fmla="*/ 58 h 58"/>
              </a:gdLst>
              <a:ahLst/>
              <a:cxnLst>
                <a:cxn ang="0">
                  <a:pos x="T0" y="T1"/>
                </a:cxn>
                <a:cxn ang="0">
                  <a:pos x="T2" y="T3"/>
                </a:cxn>
                <a:cxn ang="0">
                  <a:pos x="T4" y="T5"/>
                </a:cxn>
                <a:cxn ang="0">
                  <a:pos x="T6" y="T7"/>
                </a:cxn>
                <a:cxn ang="0">
                  <a:pos x="T8" y="T9"/>
                </a:cxn>
                <a:cxn ang="0">
                  <a:pos x="T10" y="T11"/>
                </a:cxn>
              </a:cxnLst>
              <a:rect l="0" t="0" r="r" b="b"/>
              <a:pathLst>
                <a:path w="90" h="58">
                  <a:moveTo>
                    <a:pt x="90" y="0"/>
                  </a:moveTo>
                  <a:lnTo>
                    <a:pt x="58" y="19"/>
                  </a:lnTo>
                  <a:lnTo>
                    <a:pt x="26" y="39"/>
                  </a:lnTo>
                  <a:lnTo>
                    <a:pt x="10" y="52"/>
                  </a:lnTo>
                  <a:lnTo>
                    <a:pt x="0" y="58"/>
                  </a:lnTo>
                  <a:lnTo>
                    <a:pt x="0" y="58"/>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5" name="Freeform 35"/>
            <p:cNvSpPr>
              <a:spLocks/>
            </p:cNvSpPr>
            <p:nvPr/>
          </p:nvSpPr>
          <p:spPr bwMode="auto">
            <a:xfrm>
              <a:off x="1399" y="3058"/>
              <a:ext cx="68" cy="45"/>
            </a:xfrm>
            <a:custGeom>
              <a:avLst/>
              <a:gdLst>
                <a:gd name="T0" fmla="*/ 0 w 68"/>
                <a:gd name="T1" fmla="*/ 45 h 45"/>
                <a:gd name="T2" fmla="*/ 5 w 68"/>
                <a:gd name="T3" fmla="*/ 39 h 45"/>
                <a:gd name="T4" fmla="*/ 21 w 68"/>
                <a:gd name="T5" fmla="*/ 32 h 45"/>
                <a:gd name="T6" fmla="*/ 42 w 68"/>
                <a:gd name="T7" fmla="*/ 19 h 45"/>
                <a:gd name="T8" fmla="*/ 68 w 68"/>
                <a:gd name="T9" fmla="*/ 0 h 45"/>
              </a:gdLst>
              <a:ahLst/>
              <a:cxnLst>
                <a:cxn ang="0">
                  <a:pos x="T0" y="T1"/>
                </a:cxn>
                <a:cxn ang="0">
                  <a:pos x="T2" y="T3"/>
                </a:cxn>
                <a:cxn ang="0">
                  <a:pos x="T4" y="T5"/>
                </a:cxn>
                <a:cxn ang="0">
                  <a:pos x="T6" y="T7"/>
                </a:cxn>
                <a:cxn ang="0">
                  <a:pos x="T8" y="T9"/>
                </a:cxn>
              </a:cxnLst>
              <a:rect l="0" t="0" r="r" b="b"/>
              <a:pathLst>
                <a:path w="68" h="45">
                  <a:moveTo>
                    <a:pt x="0" y="45"/>
                  </a:moveTo>
                  <a:lnTo>
                    <a:pt x="5" y="39"/>
                  </a:lnTo>
                  <a:lnTo>
                    <a:pt x="21" y="32"/>
                  </a:lnTo>
                  <a:lnTo>
                    <a:pt x="42" y="19"/>
                  </a:lnTo>
                  <a:lnTo>
                    <a:pt x="68"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6" name="Freeform 36"/>
            <p:cNvSpPr>
              <a:spLocks/>
            </p:cNvSpPr>
            <p:nvPr/>
          </p:nvSpPr>
          <p:spPr bwMode="auto">
            <a:xfrm>
              <a:off x="1467" y="1376"/>
              <a:ext cx="2476" cy="1682"/>
            </a:xfrm>
            <a:custGeom>
              <a:avLst/>
              <a:gdLst>
                <a:gd name="T0" fmla="*/ 0 w 2476"/>
                <a:gd name="T1" fmla="*/ 1682 h 1682"/>
                <a:gd name="T2" fmla="*/ 43 w 2476"/>
                <a:gd name="T3" fmla="*/ 1650 h 1682"/>
                <a:gd name="T4" fmla="*/ 96 w 2476"/>
                <a:gd name="T5" fmla="*/ 1617 h 1682"/>
                <a:gd name="T6" fmla="*/ 154 w 2476"/>
                <a:gd name="T7" fmla="*/ 1578 h 1682"/>
                <a:gd name="T8" fmla="*/ 217 w 2476"/>
                <a:gd name="T9" fmla="*/ 1533 h 1682"/>
                <a:gd name="T10" fmla="*/ 291 w 2476"/>
                <a:gd name="T11" fmla="*/ 1487 h 1682"/>
                <a:gd name="T12" fmla="*/ 371 w 2476"/>
                <a:gd name="T13" fmla="*/ 1435 h 1682"/>
                <a:gd name="T14" fmla="*/ 450 w 2476"/>
                <a:gd name="T15" fmla="*/ 1377 h 1682"/>
                <a:gd name="T16" fmla="*/ 535 w 2476"/>
                <a:gd name="T17" fmla="*/ 1318 h 1682"/>
                <a:gd name="T18" fmla="*/ 720 w 2476"/>
                <a:gd name="T19" fmla="*/ 1195 h 1682"/>
                <a:gd name="T20" fmla="*/ 916 w 2476"/>
                <a:gd name="T21" fmla="*/ 1059 h 1682"/>
                <a:gd name="T22" fmla="*/ 1117 w 2476"/>
                <a:gd name="T23" fmla="*/ 922 h 1682"/>
                <a:gd name="T24" fmla="*/ 1318 w 2476"/>
                <a:gd name="T25" fmla="*/ 786 h 1682"/>
                <a:gd name="T26" fmla="*/ 1519 w 2476"/>
                <a:gd name="T27" fmla="*/ 650 h 1682"/>
                <a:gd name="T28" fmla="*/ 1709 w 2476"/>
                <a:gd name="T29" fmla="*/ 520 h 1682"/>
                <a:gd name="T30" fmla="*/ 1894 w 2476"/>
                <a:gd name="T31" fmla="*/ 396 h 1682"/>
                <a:gd name="T32" fmla="*/ 1979 w 2476"/>
                <a:gd name="T33" fmla="*/ 338 h 1682"/>
                <a:gd name="T34" fmla="*/ 2058 w 2476"/>
                <a:gd name="T35" fmla="*/ 286 h 1682"/>
                <a:gd name="T36" fmla="*/ 2138 w 2476"/>
                <a:gd name="T37" fmla="*/ 234 h 1682"/>
                <a:gd name="T38" fmla="*/ 2207 w 2476"/>
                <a:gd name="T39" fmla="*/ 182 h 1682"/>
                <a:gd name="T40" fmla="*/ 2270 w 2476"/>
                <a:gd name="T41" fmla="*/ 143 h 1682"/>
                <a:gd name="T42" fmla="*/ 2328 w 2476"/>
                <a:gd name="T43" fmla="*/ 104 h 1682"/>
                <a:gd name="T44" fmla="*/ 2376 w 2476"/>
                <a:gd name="T45" fmla="*/ 65 h 1682"/>
                <a:gd name="T46" fmla="*/ 2418 w 2476"/>
                <a:gd name="T47" fmla="*/ 39 h 1682"/>
                <a:gd name="T48" fmla="*/ 2450 w 2476"/>
                <a:gd name="T49" fmla="*/ 20 h 1682"/>
                <a:gd name="T50" fmla="*/ 2476 w 2476"/>
                <a:gd name="T51" fmla="*/ 0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6" h="1682">
                  <a:moveTo>
                    <a:pt x="0" y="1682"/>
                  </a:moveTo>
                  <a:lnTo>
                    <a:pt x="43" y="1650"/>
                  </a:lnTo>
                  <a:lnTo>
                    <a:pt x="96" y="1617"/>
                  </a:lnTo>
                  <a:lnTo>
                    <a:pt x="154" y="1578"/>
                  </a:lnTo>
                  <a:lnTo>
                    <a:pt x="217" y="1533"/>
                  </a:lnTo>
                  <a:lnTo>
                    <a:pt x="291" y="1487"/>
                  </a:lnTo>
                  <a:lnTo>
                    <a:pt x="371" y="1435"/>
                  </a:lnTo>
                  <a:lnTo>
                    <a:pt x="450" y="1377"/>
                  </a:lnTo>
                  <a:lnTo>
                    <a:pt x="535" y="1318"/>
                  </a:lnTo>
                  <a:lnTo>
                    <a:pt x="720" y="1195"/>
                  </a:lnTo>
                  <a:lnTo>
                    <a:pt x="916" y="1059"/>
                  </a:lnTo>
                  <a:lnTo>
                    <a:pt x="1117" y="922"/>
                  </a:lnTo>
                  <a:lnTo>
                    <a:pt x="1318" y="786"/>
                  </a:lnTo>
                  <a:lnTo>
                    <a:pt x="1519" y="650"/>
                  </a:lnTo>
                  <a:lnTo>
                    <a:pt x="1709" y="520"/>
                  </a:lnTo>
                  <a:lnTo>
                    <a:pt x="1894" y="396"/>
                  </a:lnTo>
                  <a:lnTo>
                    <a:pt x="1979" y="338"/>
                  </a:lnTo>
                  <a:lnTo>
                    <a:pt x="2058" y="286"/>
                  </a:lnTo>
                  <a:lnTo>
                    <a:pt x="2138" y="234"/>
                  </a:lnTo>
                  <a:lnTo>
                    <a:pt x="2207" y="182"/>
                  </a:lnTo>
                  <a:lnTo>
                    <a:pt x="2270" y="143"/>
                  </a:lnTo>
                  <a:lnTo>
                    <a:pt x="2328" y="104"/>
                  </a:lnTo>
                  <a:lnTo>
                    <a:pt x="2376" y="65"/>
                  </a:lnTo>
                  <a:lnTo>
                    <a:pt x="2418" y="39"/>
                  </a:lnTo>
                  <a:lnTo>
                    <a:pt x="2450" y="20"/>
                  </a:lnTo>
                  <a:lnTo>
                    <a:pt x="2476"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7" name="Freeform 37"/>
            <p:cNvSpPr>
              <a:spLocks/>
            </p:cNvSpPr>
            <p:nvPr/>
          </p:nvSpPr>
          <p:spPr bwMode="auto">
            <a:xfrm>
              <a:off x="2742" y="1357"/>
              <a:ext cx="1228" cy="837"/>
            </a:xfrm>
            <a:custGeom>
              <a:avLst/>
              <a:gdLst>
                <a:gd name="T0" fmla="*/ 1201 w 1228"/>
                <a:gd name="T1" fmla="*/ 19 h 837"/>
                <a:gd name="T2" fmla="*/ 1217 w 1228"/>
                <a:gd name="T3" fmla="*/ 6 h 837"/>
                <a:gd name="T4" fmla="*/ 1228 w 1228"/>
                <a:gd name="T5" fmla="*/ 0 h 837"/>
                <a:gd name="T6" fmla="*/ 1228 w 1228"/>
                <a:gd name="T7" fmla="*/ 0 h 837"/>
                <a:gd name="T8" fmla="*/ 1228 w 1228"/>
                <a:gd name="T9" fmla="*/ 6 h 837"/>
                <a:gd name="T10" fmla="*/ 1217 w 1228"/>
                <a:gd name="T11" fmla="*/ 13 h 837"/>
                <a:gd name="T12" fmla="*/ 1201 w 1228"/>
                <a:gd name="T13" fmla="*/ 19 h 837"/>
                <a:gd name="T14" fmla="*/ 1180 w 1228"/>
                <a:gd name="T15" fmla="*/ 32 h 837"/>
                <a:gd name="T16" fmla="*/ 1154 w 1228"/>
                <a:gd name="T17" fmla="*/ 52 h 837"/>
                <a:gd name="T18" fmla="*/ 1122 w 1228"/>
                <a:gd name="T19" fmla="*/ 71 h 837"/>
                <a:gd name="T20" fmla="*/ 1090 w 1228"/>
                <a:gd name="T21" fmla="*/ 97 h 837"/>
                <a:gd name="T22" fmla="*/ 1011 w 1228"/>
                <a:gd name="T23" fmla="*/ 149 h 837"/>
                <a:gd name="T24" fmla="*/ 916 w 1228"/>
                <a:gd name="T25" fmla="*/ 214 h 837"/>
                <a:gd name="T26" fmla="*/ 815 w 1228"/>
                <a:gd name="T27" fmla="*/ 285 h 837"/>
                <a:gd name="T28" fmla="*/ 704 w 1228"/>
                <a:gd name="T29" fmla="*/ 357 h 837"/>
                <a:gd name="T30" fmla="*/ 593 w 1228"/>
                <a:gd name="T31" fmla="*/ 435 h 837"/>
                <a:gd name="T32" fmla="*/ 482 w 1228"/>
                <a:gd name="T33" fmla="*/ 513 h 837"/>
                <a:gd name="T34" fmla="*/ 371 w 1228"/>
                <a:gd name="T35" fmla="*/ 584 h 837"/>
                <a:gd name="T36" fmla="*/ 260 w 1228"/>
                <a:gd name="T37" fmla="*/ 662 h 837"/>
                <a:gd name="T38" fmla="*/ 164 w 1228"/>
                <a:gd name="T39" fmla="*/ 727 h 837"/>
                <a:gd name="T40" fmla="*/ 75 w 1228"/>
                <a:gd name="T41" fmla="*/ 785 h 837"/>
                <a:gd name="T42" fmla="*/ 38 w 1228"/>
                <a:gd name="T43" fmla="*/ 811 h 837"/>
                <a:gd name="T44" fmla="*/ 0 w 1228"/>
                <a:gd name="T45" fmla="*/ 837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28" h="837">
                  <a:moveTo>
                    <a:pt x="1201" y="19"/>
                  </a:moveTo>
                  <a:lnTo>
                    <a:pt x="1217" y="6"/>
                  </a:lnTo>
                  <a:lnTo>
                    <a:pt x="1228" y="0"/>
                  </a:lnTo>
                  <a:lnTo>
                    <a:pt x="1228" y="0"/>
                  </a:lnTo>
                  <a:lnTo>
                    <a:pt x="1228" y="6"/>
                  </a:lnTo>
                  <a:lnTo>
                    <a:pt x="1217" y="13"/>
                  </a:lnTo>
                  <a:lnTo>
                    <a:pt x="1201" y="19"/>
                  </a:lnTo>
                  <a:lnTo>
                    <a:pt x="1180" y="32"/>
                  </a:lnTo>
                  <a:lnTo>
                    <a:pt x="1154" y="52"/>
                  </a:lnTo>
                  <a:lnTo>
                    <a:pt x="1122" y="71"/>
                  </a:lnTo>
                  <a:lnTo>
                    <a:pt x="1090" y="97"/>
                  </a:lnTo>
                  <a:lnTo>
                    <a:pt x="1011" y="149"/>
                  </a:lnTo>
                  <a:lnTo>
                    <a:pt x="916" y="214"/>
                  </a:lnTo>
                  <a:lnTo>
                    <a:pt x="815" y="285"/>
                  </a:lnTo>
                  <a:lnTo>
                    <a:pt x="704" y="357"/>
                  </a:lnTo>
                  <a:lnTo>
                    <a:pt x="593" y="435"/>
                  </a:lnTo>
                  <a:lnTo>
                    <a:pt x="482" y="513"/>
                  </a:lnTo>
                  <a:lnTo>
                    <a:pt x="371" y="584"/>
                  </a:lnTo>
                  <a:lnTo>
                    <a:pt x="260" y="662"/>
                  </a:lnTo>
                  <a:lnTo>
                    <a:pt x="164" y="727"/>
                  </a:lnTo>
                  <a:lnTo>
                    <a:pt x="75" y="785"/>
                  </a:lnTo>
                  <a:lnTo>
                    <a:pt x="38" y="811"/>
                  </a:lnTo>
                  <a:lnTo>
                    <a:pt x="0" y="837"/>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8" name="Freeform 38"/>
            <p:cNvSpPr>
              <a:spLocks/>
            </p:cNvSpPr>
            <p:nvPr/>
          </p:nvSpPr>
          <p:spPr bwMode="auto">
            <a:xfrm>
              <a:off x="1795" y="2194"/>
              <a:ext cx="947" cy="643"/>
            </a:xfrm>
            <a:custGeom>
              <a:avLst/>
              <a:gdLst>
                <a:gd name="T0" fmla="*/ 947 w 947"/>
                <a:gd name="T1" fmla="*/ 0 h 643"/>
                <a:gd name="T2" fmla="*/ 678 w 947"/>
                <a:gd name="T3" fmla="*/ 182 h 643"/>
                <a:gd name="T4" fmla="*/ 551 w 947"/>
                <a:gd name="T5" fmla="*/ 273 h 643"/>
                <a:gd name="T6" fmla="*/ 424 w 947"/>
                <a:gd name="T7" fmla="*/ 357 h 643"/>
                <a:gd name="T8" fmla="*/ 302 w 947"/>
                <a:gd name="T9" fmla="*/ 435 h 643"/>
                <a:gd name="T10" fmla="*/ 191 w 947"/>
                <a:gd name="T11" fmla="*/ 513 h 643"/>
                <a:gd name="T12" fmla="*/ 90 w 947"/>
                <a:gd name="T13" fmla="*/ 585 h 643"/>
                <a:gd name="T14" fmla="*/ 0 w 947"/>
                <a:gd name="T15" fmla="*/ 643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7" h="643">
                  <a:moveTo>
                    <a:pt x="947" y="0"/>
                  </a:moveTo>
                  <a:lnTo>
                    <a:pt x="678" y="182"/>
                  </a:lnTo>
                  <a:lnTo>
                    <a:pt x="551" y="273"/>
                  </a:lnTo>
                  <a:lnTo>
                    <a:pt x="424" y="357"/>
                  </a:lnTo>
                  <a:lnTo>
                    <a:pt x="302" y="435"/>
                  </a:lnTo>
                  <a:lnTo>
                    <a:pt x="191" y="513"/>
                  </a:lnTo>
                  <a:lnTo>
                    <a:pt x="90" y="585"/>
                  </a:lnTo>
                  <a:lnTo>
                    <a:pt x="0" y="643"/>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9" name="Freeform 39"/>
            <p:cNvSpPr>
              <a:spLocks/>
            </p:cNvSpPr>
            <p:nvPr/>
          </p:nvSpPr>
          <p:spPr bwMode="auto">
            <a:xfrm>
              <a:off x="1404" y="2837"/>
              <a:ext cx="391" cy="266"/>
            </a:xfrm>
            <a:custGeom>
              <a:avLst/>
              <a:gdLst>
                <a:gd name="T0" fmla="*/ 391 w 391"/>
                <a:gd name="T1" fmla="*/ 0 h 266"/>
                <a:gd name="T2" fmla="*/ 317 w 391"/>
                <a:gd name="T3" fmla="*/ 52 h 266"/>
                <a:gd name="T4" fmla="*/ 243 w 391"/>
                <a:gd name="T5" fmla="*/ 98 h 266"/>
                <a:gd name="T6" fmla="*/ 180 w 391"/>
                <a:gd name="T7" fmla="*/ 143 h 266"/>
                <a:gd name="T8" fmla="*/ 116 w 391"/>
                <a:gd name="T9" fmla="*/ 189 h 266"/>
                <a:gd name="T10" fmla="*/ 63 w 391"/>
                <a:gd name="T11" fmla="*/ 221 h 266"/>
                <a:gd name="T12" fmla="*/ 26 w 391"/>
                <a:gd name="T13" fmla="*/ 247 h 266"/>
                <a:gd name="T14" fmla="*/ 11 w 391"/>
                <a:gd name="T15" fmla="*/ 260 h 266"/>
                <a:gd name="T16" fmla="*/ 5 w 391"/>
                <a:gd name="T17" fmla="*/ 266 h 266"/>
                <a:gd name="T18" fmla="*/ 0 w 391"/>
                <a:gd name="T19" fmla="*/ 266 h 266"/>
                <a:gd name="T20" fmla="*/ 0 w 391"/>
                <a:gd name="T21" fmla="*/ 266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1" h="266">
                  <a:moveTo>
                    <a:pt x="391" y="0"/>
                  </a:moveTo>
                  <a:lnTo>
                    <a:pt x="317" y="52"/>
                  </a:lnTo>
                  <a:lnTo>
                    <a:pt x="243" y="98"/>
                  </a:lnTo>
                  <a:lnTo>
                    <a:pt x="180" y="143"/>
                  </a:lnTo>
                  <a:lnTo>
                    <a:pt x="116" y="189"/>
                  </a:lnTo>
                  <a:lnTo>
                    <a:pt x="63" y="221"/>
                  </a:lnTo>
                  <a:lnTo>
                    <a:pt x="26" y="247"/>
                  </a:lnTo>
                  <a:lnTo>
                    <a:pt x="11" y="260"/>
                  </a:lnTo>
                  <a:lnTo>
                    <a:pt x="5" y="266"/>
                  </a:lnTo>
                  <a:lnTo>
                    <a:pt x="0" y="266"/>
                  </a:lnTo>
                  <a:lnTo>
                    <a:pt x="0" y="266"/>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0" name="Freeform 40"/>
            <p:cNvSpPr>
              <a:spLocks/>
            </p:cNvSpPr>
            <p:nvPr/>
          </p:nvSpPr>
          <p:spPr bwMode="auto">
            <a:xfrm>
              <a:off x="1404" y="2759"/>
              <a:ext cx="508" cy="344"/>
            </a:xfrm>
            <a:custGeom>
              <a:avLst/>
              <a:gdLst>
                <a:gd name="T0" fmla="*/ 0 w 508"/>
                <a:gd name="T1" fmla="*/ 344 h 344"/>
                <a:gd name="T2" fmla="*/ 11 w 508"/>
                <a:gd name="T3" fmla="*/ 338 h 344"/>
                <a:gd name="T4" fmla="*/ 26 w 508"/>
                <a:gd name="T5" fmla="*/ 325 h 344"/>
                <a:gd name="T6" fmla="*/ 48 w 508"/>
                <a:gd name="T7" fmla="*/ 312 h 344"/>
                <a:gd name="T8" fmla="*/ 74 w 508"/>
                <a:gd name="T9" fmla="*/ 292 h 344"/>
                <a:gd name="T10" fmla="*/ 111 w 508"/>
                <a:gd name="T11" fmla="*/ 267 h 344"/>
                <a:gd name="T12" fmla="*/ 148 w 508"/>
                <a:gd name="T13" fmla="*/ 247 h 344"/>
                <a:gd name="T14" fmla="*/ 233 w 508"/>
                <a:gd name="T15" fmla="*/ 189 h 344"/>
                <a:gd name="T16" fmla="*/ 317 w 508"/>
                <a:gd name="T17" fmla="*/ 130 h 344"/>
                <a:gd name="T18" fmla="*/ 397 w 508"/>
                <a:gd name="T19" fmla="*/ 78 h 344"/>
                <a:gd name="T20" fmla="*/ 434 w 508"/>
                <a:gd name="T21" fmla="*/ 52 h 344"/>
                <a:gd name="T22" fmla="*/ 466 w 508"/>
                <a:gd name="T23" fmla="*/ 33 h 344"/>
                <a:gd name="T24" fmla="*/ 487 w 508"/>
                <a:gd name="T25" fmla="*/ 13 h 344"/>
                <a:gd name="T26" fmla="*/ 508 w 508"/>
                <a:gd name="T27" fmla="*/ 0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8" h="344">
                  <a:moveTo>
                    <a:pt x="0" y="344"/>
                  </a:moveTo>
                  <a:lnTo>
                    <a:pt x="11" y="338"/>
                  </a:lnTo>
                  <a:lnTo>
                    <a:pt x="26" y="325"/>
                  </a:lnTo>
                  <a:lnTo>
                    <a:pt x="48" y="312"/>
                  </a:lnTo>
                  <a:lnTo>
                    <a:pt x="74" y="292"/>
                  </a:lnTo>
                  <a:lnTo>
                    <a:pt x="111" y="267"/>
                  </a:lnTo>
                  <a:lnTo>
                    <a:pt x="148" y="247"/>
                  </a:lnTo>
                  <a:lnTo>
                    <a:pt x="233" y="189"/>
                  </a:lnTo>
                  <a:lnTo>
                    <a:pt x="317" y="130"/>
                  </a:lnTo>
                  <a:lnTo>
                    <a:pt x="397" y="78"/>
                  </a:lnTo>
                  <a:lnTo>
                    <a:pt x="434" y="52"/>
                  </a:lnTo>
                  <a:lnTo>
                    <a:pt x="466" y="33"/>
                  </a:lnTo>
                  <a:lnTo>
                    <a:pt x="487" y="13"/>
                  </a:lnTo>
                  <a:lnTo>
                    <a:pt x="508"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1" name="Freeform 41"/>
            <p:cNvSpPr>
              <a:spLocks/>
            </p:cNvSpPr>
            <p:nvPr/>
          </p:nvSpPr>
          <p:spPr bwMode="auto">
            <a:xfrm>
              <a:off x="1880" y="2759"/>
              <a:ext cx="37" cy="20"/>
            </a:xfrm>
            <a:custGeom>
              <a:avLst/>
              <a:gdLst>
                <a:gd name="T0" fmla="*/ 32 w 37"/>
                <a:gd name="T1" fmla="*/ 0 h 20"/>
                <a:gd name="T2" fmla="*/ 37 w 37"/>
                <a:gd name="T3" fmla="*/ 0 h 20"/>
                <a:gd name="T4" fmla="*/ 32 w 37"/>
                <a:gd name="T5" fmla="*/ 0 h 20"/>
                <a:gd name="T6" fmla="*/ 21 w 37"/>
                <a:gd name="T7" fmla="*/ 7 h 20"/>
                <a:gd name="T8" fmla="*/ 11 w 37"/>
                <a:gd name="T9" fmla="*/ 13 h 20"/>
                <a:gd name="T10" fmla="*/ 0 w 37"/>
                <a:gd name="T11" fmla="*/ 20 h 20"/>
              </a:gdLst>
              <a:ahLst/>
              <a:cxnLst>
                <a:cxn ang="0">
                  <a:pos x="T0" y="T1"/>
                </a:cxn>
                <a:cxn ang="0">
                  <a:pos x="T2" y="T3"/>
                </a:cxn>
                <a:cxn ang="0">
                  <a:pos x="T4" y="T5"/>
                </a:cxn>
                <a:cxn ang="0">
                  <a:pos x="T6" y="T7"/>
                </a:cxn>
                <a:cxn ang="0">
                  <a:pos x="T8" y="T9"/>
                </a:cxn>
                <a:cxn ang="0">
                  <a:pos x="T10" y="T11"/>
                </a:cxn>
              </a:cxnLst>
              <a:rect l="0" t="0" r="r" b="b"/>
              <a:pathLst>
                <a:path w="37" h="20">
                  <a:moveTo>
                    <a:pt x="32" y="0"/>
                  </a:moveTo>
                  <a:lnTo>
                    <a:pt x="37" y="0"/>
                  </a:lnTo>
                  <a:lnTo>
                    <a:pt x="32" y="0"/>
                  </a:lnTo>
                  <a:lnTo>
                    <a:pt x="21" y="7"/>
                  </a:lnTo>
                  <a:lnTo>
                    <a:pt x="11" y="13"/>
                  </a:lnTo>
                  <a:lnTo>
                    <a:pt x="0" y="2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2" name="Freeform 42"/>
            <p:cNvSpPr>
              <a:spLocks/>
            </p:cNvSpPr>
            <p:nvPr/>
          </p:nvSpPr>
          <p:spPr bwMode="auto">
            <a:xfrm>
              <a:off x="1806" y="2779"/>
              <a:ext cx="74" cy="52"/>
            </a:xfrm>
            <a:custGeom>
              <a:avLst/>
              <a:gdLst>
                <a:gd name="T0" fmla="*/ 74 w 74"/>
                <a:gd name="T1" fmla="*/ 0 h 52"/>
                <a:gd name="T2" fmla="*/ 64 w 74"/>
                <a:gd name="T3" fmla="*/ 6 h 52"/>
                <a:gd name="T4" fmla="*/ 48 w 74"/>
                <a:gd name="T5" fmla="*/ 19 h 52"/>
                <a:gd name="T6" fmla="*/ 26 w 74"/>
                <a:gd name="T7" fmla="*/ 32 h 52"/>
                <a:gd name="T8" fmla="*/ 0 w 74"/>
                <a:gd name="T9" fmla="*/ 52 h 52"/>
              </a:gdLst>
              <a:ahLst/>
              <a:cxnLst>
                <a:cxn ang="0">
                  <a:pos x="T0" y="T1"/>
                </a:cxn>
                <a:cxn ang="0">
                  <a:pos x="T2" y="T3"/>
                </a:cxn>
                <a:cxn ang="0">
                  <a:pos x="T4" y="T5"/>
                </a:cxn>
                <a:cxn ang="0">
                  <a:pos x="T6" y="T7"/>
                </a:cxn>
                <a:cxn ang="0">
                  <a:pos x="T8" y="T9"/>
                </a:cxn>
              </a:cxnLst>
              <a:rect l="0" t="0" r="r" b="b"/>
              <a:pathLst>
                <a:path w="74" h="52">
                  <a:moveTo>
                    <a:pt x="74" y="0"/>
                  </a:moveTo>
                  <a:lnTo>
                    <a:pt x="64" y="6"/>
                  </a:lnTo>
                  <a:lnTo>
                    <a:pt x="48" y="19"/>
                  </a:lnTo>
                  <a:lnTo>
                    <a:pt x="26" y="32"/>
                  </a:lnTo>
                  <a:lnTo>
                    <a:pt x="0" y="52"/>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3" name="Freeform 43"/>
            <p:cNvSpPr>
              <a:spLocks/>
            </p:cNvSpPr>
            <p:nvPr/>
          </p:nvSpPr>
          <p:spPr bwMode="auto">
            <a:xfrm>
              <a:off x="1076" y="2831"/>
              <a:ext cx="730" cy="493"/>
            </a:xfrm>
            <a:custGeom>
              <a:avLst/>
              <a:gdLst>
                <a:gd name="T0" fmla="*/ 730 w 730"/>
                <a:gd name="T1" fmla="*/ 0 h 493"/>
                <a:gd name="T2" fmla="*/ 714 w 730"/>
                <a:gd name="T3" fmla="*/ 6 h 493"/>
                <a:gd name="T4" fmla="*/ 698 w 730"/>
                <a:gd name="T5" fmla="*/ 19 h 493"/>
                <a:gd name="T6" fmla="*/ 656 w 730"/>
                <a:gd name="T7" fmla="*/ 52 h 493"/>
                <a:gd name="T8" fmla="*/ 598 w 730"/>
                <a:gd name="T9" fmla="*/ 91 h 493"/>
                <a:gd name="T10" fmla="*/ 529 w 730"/>
                <a:gd name="T11" fmla="*/ 136 h 493"/>
                <a:gd name="T12" fmla="*/ 460 w 730"/>
                <a:gd name="T13" fmla="*/ 182 h 493"/>
                <a:gd name="T14" fmla="*/ 386 w 730"/>
                <a:gd name="T15" fmla="*/ 233 h 493"/>
                <a:gd name="T16" fmla="*/ 307 w 730"/>
                <a:gd name="T17" fmla="*/ 285 h 493"/>
                <a:gd name="T18" fmla="*/ 238 w 730"/>
                <a:gd name="T19" fmla="*/ 337 h 493"/>
                <a:gd name="T20" fmla="*/ 169 w 730"/>
                <a:gd name="T21" fmla="*/ 383 h 493"/>
                <a:gd name="T22" fmla="*/ 111 w 730"/>
                <a:gd name="T23" fmla="*/ 422 h 493"/>
                <a:gd name="T24" fmla="*/ 58 w 730"/>
                <a:gd name="T25" fmla="*/ 454 h 493"/>
                <a:gd name="T26" fmla="*/ 37 w 730"/>
                <a:gd name="T27" fmla="*/ 467 h 493"/>
                <a:gd name="T28" fmla="*/ 21 w 730"/>
                <a:gd name="T29" fmla="*/ 480 h 493"/>
                <a:gd name="T30" fmla="*/ 11 w 730"/>
                <a:gd name="T31" fmla="*/ 487 h 493"/>
                <a:gd name="T32" fmla="*/ 5 w 730"/>
                <a:gd name="T33" fmla="*/ 493 h 493"/>
                <a:gd name="T34" fmla="*/ 0 w 730"/>
                <a:gd name="T35" fmla="*/ 493 h 493"/>
                <a:gd name="T36" fmla="*/ 0 w 730"/>
                <a:gd name="T37" fmla="*/ 493 h 493"/>
                <a:gd name="T38" fmla="*/ 11 w 730"/>
                <a:gd name="T39" fmla="*/ 487 h 493"/>
                <a:gd name="T40" fmla="*/ 21 w 730"/>
                <a:gd name="T41" fmla="*/ 480 h 493"/>
                <a:gd name="T42" fmla="*/ 42 w 730"/>
                <a:gd name="T43" fmla="*/ 467 h 493"/>
                <a:gd name="T44" fmla="*/ 69 w 730"/>
                <a:gd name="T45" fmla="*/ 448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30" h="493">
                  <a:moveTo>
                    <a:pt x="730" y="0"/>
                  </a:moveTo>
                  <a:lnTo>
                    <a:pt x="714" y="6"/>
                  </a:lnTo>
                  <a:lnTo>
                    <a:pt x="698" y="19"/>
                  </a:lnTo>
                  <a:lnTo>
                    <a:pt x="656" y="52"/>
                  </a:lnTo>
                  <a:lnTo>
                    <a:pt x="598" y="91"/>
                  </a:lnTo>
                  <a:lnTo>
                    <a:pt x="529" y="136"/>
                  </a:lnTo>
                  <a:lnTo>
                    <a:pt x="460" y="182"/>
                  </a:lnTo>
                  <a:lnTo>
                    <a:pt x="386" y="233"/>
                  </a:lnTo>
                  <a:lnTo>
                    <a:pt x="307" y="285"/>
                  </a:lnTo>
                  <a:lnTo>
                    <a:pt x="238" y="337"/>
                  </a:lnTo>
                  <a:lnTo>
                    <a:pt x="169" y="383"/>
                  </a:lnTo>
                  <a:lnTo>
                    <a:pt x="111" y="422"/>
                  </a:lnTo>
                  <a:lnTo>
                    <a:pt x="58" y="454"/>
                  </a:lnTo>
                  <a:lnTo>
                    <a:pt x="37" y="467"/>
                  </a:lnTo>
                  <a:lnTo>
                    <a:pt x="21" y="480"/>
                  </a:lnTo>
                  <a:lnTo>
                    <a:pt x="11" y="487"/>
                  </a:lnTo>
                  <a:lnTo>
                    <a:pt x="5" y="493"/>
                  </a:lnTo>
                  <a:lnTo>
                    <a:pt x="0" y="493"/>
                  </a:lnTo>
                  <a:lnTo>
                    <a:pt x="0" y="493"/>
                  </a:lnTo>
                  <a:lnTo>
                    <a:pt x="11" y="487"/>
                  </a:lnTo>
                  <a:lnTo>
                    <a:pt x="21" y="480"/>
                  </a:lnTo>
                  <a:lnTo>
                    <a:pt x="42" y="467"/>
                  </a:lnTo>
                  <a:lnTo>
                    <a:pt x="69" y="448"/>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4" name="Freeform 44"/>
            <p:cNvSpPr>
              <a:spLocks/>
            </p:cNvSpPr>
            <p:nvPr/>
          </p:nvSpPr>
          <p:spPr bwMode="auto">
            <a:xfrm>
              <a:off x="1145" y="1558"/>
              <a:ext cx="2534" cy="1721"/>
            </a:xfrm>
            <a:custGeom>
              <a:avLst/>
              <a:gdLst>
                <a:gd name="T0" fmla="*/ 0 w 2534"/>
                <a:gd name="T1" fmla="*/ 1721 h 1721"/>
                <a:gd name="T2" fmla="*/ 37 w 2534"/>
                <a:gd name="T3" fmla="*/ 1695 h 1721"/>
                <a:gd name="T4" fmla="*/ 79 w 2534"/>
                <a:gd name="T5" fmla="*/ 1669 h 1721"/>
                <a:gd name="T6" fmla="*/ 132 w 2534"/>
                <a:gd name="T7" fmla="*/ 1630 h 1721"/>
                <a:gd name="T8" fmla="*/ 195 w 2534"/>
                <a:gd name="T9" fmla="*/ 1591 h 1721"/>
                <a:gd name="T10" fmla="*/ 264 w 2534"/>
                <a:gd name="T11" fmla="*/ 1539 h 1721"/>
                <a:gd name="T12" fmla="*/ 338 w 2534"/>
                <a:gd name="T13" fmla="*/ 1487 h 1721"/>
                <a:gd name="T14" fmla="*/ 423 w 2534"/>
                <a:gd name="T15" fmla="*/ 1435 h 1721"/>
                <a:gd name="T16" fmla="*/ 513 w 2534"/>
                <a:gd name="T17" fmla="*/ 1370 h 1721"/>
                <a:gd name="T18" fmla="*/ 608 w 2534"/>
                <a:gd name="T19" fmla="*/ 1312 h 1721"/>
                <a:gd name="T20" fmla="*/ 703 w 2534"/>
                <a:gd name="T21" fmla="*/ 1240 h 1721"/>
                <a:gd name="T22" fmla="*/ 910 w 2534"/>
                <a:gd name="T23" fmla="*/ 1104 h 1721"/>
                <a:gd name="T24" fmla="*/ 1127 w 2534"/>
                <a:gd name="T25" fmla="*/ 955 h 1721"/>
                <a:gd name="T26" fmla="*/ 1344 w 2534"/>
                <a:gd name="T27" fmla="*/ 805 h 1721"/>
                <a:gd name="T28" fmla="*/ 1560 w 2534"/>
                <a:gd name="T29" fmla="*/ 662 h 1721"/>
                <a:gd name="T30" fmla="*/ 1767 w 2534"/>
                <a:gd name="T31" fmla="*/ 519 h 1721"/>
                <a:gd name="T32" fmla="*/ 1867 w 2534"/>
                <a:gd name="T33" fmla="*/ 455 h 1721"/>
                <a:gd name="T34" fmla="*/ 1963 w 2534"/>
                <a:gd name="T35" fmla="*/ 390 h 1721"/>
                <a:gd name="T36" fmla="*/ 2052 w 2534"/>
                <a:gd name="T37" fmla="*/ 325 h 1721"/>
                <a:gd name="T38" fmla="*/ 2137 w 2534"/>
                <a:gd name="T39" fmla="*/ 273 h 1721"/>
                <a:gd name="T40" fmla="*/ 2216 w 2534"/>
                <a:gd name="T41" fmla="*/ 214 h 1721"/>
                <a:gd name="T42" fmla="*/ 2285 w 2534"/>
                <a:gd name="T43" fmla="*/ 169 h 1721"/>
                <a:gd name="T44" fmla="*/ 2349 w 2534"/>
                <a:gd name="T45" fmla="*/ 123 h 1721"/>
                <a:gd name="T46" fmla="*/ 2407 w 2534"/>
                <a:gd name="T47" fmla="*/ 84 h 1721"/>
                <a:gd name="T48" fmla="*/ 2455 w 2534"/>
                <a:gd name="T49" fmla="*/ 52 h 1721"/>
                <a:gd name="T50" fmla="*/ 2492 w 2534"/>
                <a:gd name="T51" fmla="*/ 26 h 1721"/>
                <a:gd name="T52" fmla="*/ 2518 w 2534"/>
                <a:gd name="T53" fmla="*/ 13 h 1721"/>
                <a:gd name="T54" fmla="*/ 2534 w 2534"/>
                <a:gd name="T55" fmla="*/ 0 h 1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534" h="1721">
                  <a:moveTo>
                    <a:pt x="0" y="1721"/>
                  </a:moveTo>
                  <a:lnTo>
                    <a:pt x="37" y="1695"/>
                  </a:lnTo>
                  <a:lnTo>
                    <a:pt x="79" y="1669"/>
                  </a:lnTo>
                  <a:lnTo>
                    <a:pt x="132" y="1630"/>
                  </a:lnTo>
                  <a:lnTo>
                    <a:pt x="195" y="1591"/>
                  </a:lnTo>
                  <a:lnTo>
                    <a:pt x="264" y="1539"/>
                  </a:lnTo>
                  <a:lnTo>
                    <a:pt x="338" y="1487"/>
                  </a:lnTo>
                  <a:lnTo>
                    <a:pt x="423" y="1435"/>
                  </a:lnTo>
                  <a:lnTo>
                    <a:pt x="513" y="1370"/>
                  </a:lnTo>
                  <a:lnTo>
                    <a:pt x="608" y="1312"/>
                  </a:lnTo>
                  <a:lnTo>
                    <a:pt x="703" y="1240"/>
                  </a:lnTo>
                  <a:lnTo>
                    <a:pt x="910" y="1104"/>
                  </a:lnTo>
                  <a:lnTo>
                    <a:pt x="1127" y="955"/>
                  </a:lnTo>
                  <a:lnTo>
                    <a:pt x="1344" y="805"/>
                  </a:lnTo>
                  <a:lnTo>
                    <a:pt x="1560" y="662"/>
                  </a:lnTo>
                  <a:lnTo>
                    <a:pt x="1767" y="519"/>
                  </a:lnTo>
                  <a:lnTo>
                    <a:pt x="1867" y="455"/>
                  </a:lnTo>
                  <a:lnTo>
                    <a:pt x="1963" y="390"/>
                  </a:lnTo>
                  <a:lnTo>
                    <a:pt x="2052" y="325"/>
                  </a:lnTo>
                  <a:lnTo>
                    <a:pt x="2137" y="273"/>
                  </a:lnTo>
                  <a:lnTo>
                    <a:pt x="2216" y="214"/>
                  </a:lnTo>
                  <a:lnTo>
                    <a:pt x="2285" y="169"/>
                  </a:lnTo>
                  <a:lnTo>
                    <a:pt x="2349" y="123"/>
                  </a:lnTo>
                  <a:lnTo>
                    <a:pt x="2407" y="84"/>
                  </a:lnTo>
                  <a:lnTo>
                    <a:pt x="2455" y="52"/>
                  </a:lnTo>
                  <a:lnTo>
                    <a:pt x="2492" y="26"/>
                  </a:lnTo>
                  <a:lnTo>
                    <a:pt x="2518" y="13"/>
                  </a:lnTo>
                  <a:lnTo>
                    <a:pt x="2534"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5" name="Freeform 45"/>
            <p:cNvSpPr>
              <a:spLocks/>
            </p:cNvSpPr>
            <p:nvPr/>
          </p:nvSpPr>
          <p:spPr bwMode="auto">
            <a:xfrm>
              <a:off x="1785" y="1551"/>
              <a:ext cx="1899" cy="1293"/>
            </a:xfrm>
            <a:custGeom>
              <a:avLst/>
              <a:gdLst>
                <a:gd name="T0" fmla="*/ 1894 w 1899"/>
                <a:gd name="T1" fmla="*/ 7 h 1293"/>
                <a:gd name="T2" fmla="*/ 1899 w 1899"/>
                <a:gd name="T3" fmla="*/ 0 h 1293"/>
                <a:gd name="T4" fmla="*/ 1899 w 1899"/>
                <a:gd name="T5" fmla="*/ 7 h 1293"/>
                <a:gd name="T6" fmla="*/ 1889 w 1899"/>
                <a:gd name="T7" fmla="*/ 13 h 1293"/>
                <a:gd name="T8" fmla="*/ 1867 w 1899"/>
                <a:gd name="T9" fmla="*/ 26 h 1293"/>
                <a:gd name="T10" fmla="*/ 1846 w 1899"/>
                <a:gd name="T11" fmla="*/ 39 h 1293"/>
                <a:gd name="T12" fmla="*/ 1815 w 1899"/>
                <a:gd name="T13" fmla="*/ 59 h 1293"/>
                <a:gd name="T14" fmla="*/ 1778 w 1899"/>
                <a:gd name="T15" fmla="*/ 85 h 1293"/>
                <a:gd name="T16" fmla="*/ 1730 w 1899"/>
                <a:gd name="T17" fmla="*/ 117 h 1293"/>
                <a:gd name="T18" fmla="*/ 1682 w 1899"/>
                <a:gd name="T19" fmla="*/ 150 h 1293"/>
                <a:gd name="T20" fmla="*/ 1629 w 1899"/>
                <a:gd name="T21" fmla="*/ 189 h 1293"/>
                <a:gd name="T22" fmla="*/ 1571 w 1899"/>
                <a:gd name="T23" fmla="*/ 228 h 1293"/>
                <a:gd name="T24" fmla="*/ 1508 w 1899"/>
                <a:gd name="T25" fmla="*/ 267 h 1293"/>
                <a:gd name="T26" fmla="*/ 1370 w 1899"/>
                <a:gd name="T27" fmla="*/ 364 h 1293"/>
                <a:gd name="T28" fmla="*/ 1222 w 1899"/>
                <a:gd name="T29" fmla="*/ 462 h 1293"/>
                <a:gd name="T30" fmla="*/ 1069 w 1899"/>
                <a:gd name="T31" fmla="*/ 565 h 1293"/>
                <a:gd name="T32" fmla="*/ 905 w 1899"/>
                <a:gd name="T33" fmla="*/ 676 h 1293"/>
                <a:gd name="T34" fmla="*/ 741 w 1899"/>
                <a:gd name="T35" fmla="*/ 793 h 1293"/>
                <a:gd name="T36" fmla="*/ 577 w 1899"/>
                <a:gd name="T37" fmla="*/ 903 h 1293"/>
                <a:gd name="T38" fmla="*/ 418 w 1899"/>
                <a:gd name="T39" fmla="*/ 1007 h 1293"/>
                <a:gd name="T40" fmla="*/ 264 w 1899"/>
                <a:gd name="T41" fmla="*/ 1111 h 1293"/>
                <a:gd name="T42" fmla="*/ 127 w 1899"/>
                <a:gd name="T43" fmla="*/ 1208 h 1293"/>
                <a:gd name="T44" fmla="*/ 63 w 1899"/>
                <a:gd name="T45" fmla="*/ 1254 h 1293"/>
                <a:gd name="T46" fmla="*/ 0 w 1899"/>
                <a:gd name="T47" fmla="*/ 1293 h 1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99" h="1293">
                  <a:moveTo>
                    <a:pt x="1894" y="7"/>
                  </a:moveTo>
                  <a:lnTo>
                    <a:pt x="1899" y="0"/>
                  </a:lnTo>
                  <a:lnTo>
                    <a:pt x="1899" y="7"/>
                  </a:lnTo>
                  <a:lnTo>
                    <a:pt x="1889" y="13"/>
                  </a:lnTo>
                  <a:lnTo>
                    <a:pt x="1867" y="26"/>
                  </a:lnTo>
                  <a:lnTo>
                    <a:pt x="1846" y="39"/>
                  </a:lnTo>
                  <a:lnTo>
                    <a:pt x="1815" y="59"/>
                  </a:lnTo>
                  <a:lnTo>
                    <a:pt x="1778" y="85"/>
                  </a:lnTo>
                  <a:lnTo>
                    <a:pt x="1730" y="117"/>
                  </a:lnTo>
                  <a:lnTo>
                    <a:pt x="1682" y="150"/>
                  </a:lnTo>
                  <a:lnTo>
                    <a:pt x="1629" y="189"/>
                  </a:lnTo>
                  <a:lnTo>
                    <a:pt x="1571" y="228"/>
                  </a:lnTo>
                  <a:lnTo>
                    <a:pt x="1508" y="267"/>
                  </a:lnTo>
                  <a:lnTo>
                    <a:pt x="1370" y="364"/>
                  </a:lnTo>
                  <a:lnTo>
                    <a:pt x="1222" y="462"/>
                  </a:lnTo>
                  <a:lnTo>
                    <a:pt x="1069" y="565"/>
                  </a:lnTo>
                  <a:lnTo>
                    <a:pt x="905" y="676"/>
                  </a:lnTo>
                  <a:lnTo>
                    <a:pt x="741" y="793"/>
                  </a:lnTo>
                  <a:lnTo>
                    <a:pt x="577" y="903"/>
                  </a:lnTo>
                  <a:lnTo>
                    <a:pt x="418" y="1007"/>
                  </a:lnTo>
                  <a:lnTo>
                    <a:pt x="264" y="1111"/>
                  </a:lnTo>
                  <a:lnTo>
                    <a:pt x="127" y="1208"/>
                  </a:lnTo>
                  <a:lnTo>
                    <a:pt x="63" y="1254"/>
                  </a:lnTo>
                  <a:lnTo>
                    <a:pt x="0" y="1293"/>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6" name="Freeform 46"/>
            <p:cNvSpPr>
              <a:spLocks/>
            </p:cNvSpPr>
            <p:nvPr/>
          </p:nvSpPr>
          <p:spPr bwMode="auto">
            <a:xfrm>
              <a:off x="1721" y="2506"/>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67" name="Freeform 47"/>
            <p:cNvSpPr>
              <a:spLocks/>
            </p:cNvSpPr>
            <p:nvPr/>
          </p:nvSpPr>
          <p:spPr bwMode="auto">
            <a:xfrm>
              <a:off x="2499" y="2526"/>
              <a:ext cx="42" cy="51"/>
            </a:xfrm>
            <a:custGeom>
              <a:avLst/>
              <a:gdLst>
                <a:gd name="T0" fmla="*/ 21 w 42"/>
                <a:gd name="T1" fmla="*/ 0 h 51"/>
                <a:gd name="T2" fmla="*/ 42 w 42"/>
                <a:gd name="T3" fmla="*/ 25 h 51"/>
                <a:gd name="T4" fmla="*/ 21 w 42"/>
                <a:gd name="T5" fmla="*/ 51 h 51"/>
                <a:gd name="T6" fmla="*/ 0 w 42"/>
                <a:gd name="T7" fmla="*/ 25 h 51"/>
                <a:gd name="T8" fmla="*/ 21 w 42"/>
                <a:gd name="T9" fmla="*/ 0 h 51"/>
              </a:gdLst>
              <a:ahLst/>
              <a:cxnLst>
                <a:cxn ang="0">
                  <a:pos x="T0" y="T1"/>
                </a:cxn>
                <a:cxn ang="0">
                  <a:pos x="T2" y="T3"/>
                </a:cxn>
                <a:cxn ang="0">
                  <a:pos x="T4" y="T5"/>
                </a:cxn>
                <a:cxn ang="0">
                  <a:pos x="T6" y="T7"/>
                </a:cxn>
                <a:cxn ang="0">
                  <a:pos x="T8" y="T9"/>
                </a:cxn>
              </a:cxnLst>
              <a:rect l="0" t="0" r="r" b="b"/>
              <a:pathLst>
                <a:path w="42" h="51">
                  <a:moveTo>
                    <a:pt x="21" y="0"/>
                  </a:moveTo>
                  <a:lnTo>
                    <a:pt x="42" y="25"/>
                  </a:lnTo>
                  <a:lnTo>
                    <a:pt x="21" y="51"/>
                  </a:lnTo>
                  <a:lnTo>
                    <a:pt x="0" y="25"/>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68" name="Freeform 48"/>
            <p:cNvSpPr>
              <a:spLocks/>
            </p:cNvSpPr>
            <p:nvPr/>
          </p:nvSpPr>
          <p:spPr bwMode="auto">
            <a:xfrm>
              <a:off x="1520" y="307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69" name="Freeform 49"/>
            <p:cNvSpPr>
              <a:spLocks/>
            </p:cNvSpPr>
            <p:nvPr/>
          </p:nvSpPr>
          <p:spPr bwMode="auto">
            <a:xfrm>
              <a:off x="2113" y="265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0" name="Freeform 50"/>
            <p:cNvSpPr>
              <a:spLocks/>
            </p:cNvSpPr>
            <p:nvPr/>
          </p:nvSpPr>
          <p:spPr bwMode="auto">
            <a:xfrm>
              <a:off x="1314" y="3019"/>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1" name="Freeform 51"/>
            <p:cNvSpPr>
              <a:spLocks/>
            </p:cNvSpPr>
            <p:nvPr/>
          </p:nvSpPr>
          <p:spPr bwMode="auto">
            <a:xfrm>
              <a:off x="1684" y="3077"/>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2" name="Freeform 52"/>
            <p:cNvSpPr>
              <a:spLocks/>
            </p:cNvSpPr>
            <p:nvPr/>
          </p:nvSpPr>
          <p:spPr bwMode="auto">
            <a:xfrm>
              <a:off x="1753" y="30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3" name="Freeform 53"/>
            <p:cNvSpPr>
              <a:spLocks/>
            </p:cNvSpPr>
            <p:nvPr/>
          </p:nvSpPr>
          <p:spPr bwMode="auto">
            <a:xfrm>
              <a:off x="2906" y="1350"/>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4" name="Freeform 54"/>
            <p:cNvSpPr>
              <a:spLocks/>
            </p:cNvSpPr>
            <p:nvPr/>
          </p:nvSpPr>
          <p:spPr bwMode="auto">
            <a:xfrm>
              <a:off x="3404" y="2168"/>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5" name="Freeform 55"/>
            <p:cNvSpPr>
              <a:spLocks/>
            </p:cNvSpPr>
            <p:nvPr/>
          </p:nvSpPr>
          <p:spPr bwMode="auto">
            <a:xfrm>
              <a:off x="1684" y="281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6" name="Freeform 56"/>
            <p:cNvSpPr>
              <a:spLocks/>
            </p:cNvSpPr>
            <p:nvPr/>
          </p:nvSpPr>
          <p:spPr bwMode="auto">
            <a:xfrm>
              <a:off x="1415" y="3077"/>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7" name="Freeform 57"/>
            <p:cNvSpPr>
              <a:spLocks/>
            </p:cNvSpPr>
            <p:nvPr/>
          </p:nvSpPr>
          <p:spPr bwMode="auto">
            <a:xfrm>
              <a:off x="1891" y="2733"/>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8" name="Freeform 58"/>
            <p:cNvSpPr>
              <a:spLocks/>
            </p:cNvSpPr>
            <p:nvPr/>
          </p:nvSpPr>
          <p:spPr bwMode="auto">
            <a:xfrm>
              <a:off x="1594" y="27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9" name="Freeform 59"/>
            <p:cNvSpPr>
              <a:spLocks/>
            </p:cNvSpPr>
            <p:nvPr/>
          </p:nvSpPr>
          <p:spPr bwMode="auto">
            <a:xfrm>
              <a:off x="1743" y="280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80" name="Freeform 60"/>
            <p:cNvSpPr>
              <a:spLocks/>
            </p:cNvSpPr>
            <p:nvPr/>
          </p:nvSpPr>
          <p:spPr bwMode="auto">
            <a:xfrm>
              <a:off x="1430" y="32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81" name="Freeform 61"/>
            <p:cNvSpPr>
              <a:spLocks/>
            </p:cNvSpPr>
            <p:nvPr/>
          </p:nvSpPr>
          <p:spPr bwMode="auto">
            <a:xfrm>
              <a:off x="3663" y="15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82" name="Freeform 62"/>
            <p:cNvSpPr>
              <a:spLocks/>
            </p:cNvSpPr>
            <p:nvPr/>
          </p:nvSpPr>
          <p:spPr bwMode="auto">
            <a:xfrm>
              <a:off x="1631" y="2818"/>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83" name="Freeform 63"/>
            <p:cNvSpPr>
              <a:spLocks/>
            </p:cNvSpPr>
            <p:nvPr/>
          </p:nvSpPr>
          <p:spPr bwMode="auto">
            <a:xfrm>
              <a:off x="1721" y="2506"/>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4" name="Freeform 64"/>
            <p:cNvSpPr>
              <a:spLocks/>
            </p:cNvSpPr>
            <p:nvPr/>
          </p:nvSpPr>
          <p:spPr bwMode="auto">
            <a:xfrm>
              <a:off x="2499" y="2526"/>
              <a:ext cx="42" cy="51"/>
            </a:xfrm>
            <a:custGeom>
              <a:avLst/>
              <a:gdLst>
                <a:gd name="T0" fmla="*/ 21 w 42"/>
                <a:gd name="T1" fmla="*/ 0 h 51"/>
                <a:gd name="T2" fmla="*/ 42 w 42"/>
                <a:gd name="T3" fmla="*/ 25 h 51"/>
                <a:gd name="T4" fmla="*/ 21 w 42"/>
                <a:gd name="T5" fmla="*/ 51 h 51"/>
                <a:gd name="T6" fmla="*/ 0 w 42"/>
                <a:gd name="T7" fmla="*/ 25 h 51"/>
                <a:gd name="T8" fmla="*/ 21 w 42"/>
                <a:gd name="T9" fmla="*/ 0 h 51"/>
              </a:gdLst>
              <a:ahLst/>
              <a:cxnLst>
                <a:cxn ang="0">
                  <a:pos x="T0" y="T1"/>
                </a:cxn>
                <a:cxn ang="0">
                  <a:pos x="T2" y="T3"/>
                </a:cxn>
                <a:cxn ang="0">
                  <a:pos x="T4" y="T5"/>
                </a:cxn>
                <a:cxn ang="0">
                  <a:pos x="T6" y="T7"/>
                </a:cxn>
                <a:cxn ang="0">
                  <a:pos x="T8" y="T9"/>
                </a:cxn>
              </a:cxnLst>
              <a:rect l="0" t="0" r="r" b="b"/>
              <a:pathLst>
                <a:path w="42" h="51">
                  <a:moveTo>
                    <a:pt x="21" y="0"/>
                  </a:moveTo>
                  <a:lnTo>
                    <a:pt x="42" y="25"/>
                  </a:lnTo>
                  <a:lnTo>
                    <a:pt x="21" y="51"/>
                  </a:lnTo>
                  <a:lnTo>
                    <a:pt x="0" y="25"/>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5" name="Freeform 65"/>
            <p:cNvSpPr>
              <a:spLocks/>
            </p:cNvSpPr>
            <p:nvPr/>
          </p:nvSpPr>
          <p:spPr bwMode="auto">
            <a:xfrm>
              <a:off x="1520" y="307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6" name="Freeform 66"/>
            <p:cNvSpPr>
              <a:spLocks/>
            </p:cNvSpPr>
            <p:nvPr/>
          </p:nvSpPr>
          <p:spPr bwMode="auto">
            <a:xfrm>
              <a:off x="2113" y="265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7" name="Freeform 67"/>
            <p:cNvSpPr>
              <a:spLocks/>
            </p:cNvSpPr>
            <p:nvPr/>
          </p:nvSpPr>
          <p:spPr bwMode="auto">
            <a:xfrm>
              <a:off x="1314" y="3019"/>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8" name="Freeform 68"/>
            <p:cNvSpPr>
              <a:spLocks/>
            </p:cNvSpPr>
            <p:nvPr/>
          </p:nvSpPr>
          <p:spPr bwMode="auto">
            <a:xfrm>
              <a:off x="1684" y="3077"/>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9" name="Freeform 69"/>
            <p:cNvSpPr>
              <a:spLocks/>
            </p:cNvSpPr>
            <p:nvPr/>
          </p:nvSpPr>
          <p:spPr bwMode="auto">
            <a:xfrm>
              <a:off x="1753" y="30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0" name="Freeform 70"/>
            <p:cNvSpPr>
              <a:spLocks/>
            </p:cNvSpPr>
            <p:nvPr/>
          </p:nvSpPr>
          <p:spPr bwMode="auto">
            <a:xfrm>
              <a:off x="2906" y="1350"/>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1" name="Freeform 71"/>
            <p:cNvSpPr>
              <a:spLocks/>
            </p:cNvSpPr>
            <p:nvPr/>
          </p:nvSpPr>
          <p:spPr bwMode="auto">
            <a:xfrm>
              <a:off x="3404" y="2168"/>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2" name="Freeform 72"/>
            <p:cNvSpPr>
              <a:spLocks/>
            </p:cNvSpPr>
            <p:nvPr/>
          </p:nvSpPr>
          <p:spPr bwMode="auto">
            <a:xfrm>
              <a:off x="1684" y="281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3" name="Freeform 73"/>
            <p:cNvSpPr>
              <a:spLocks/>
            </p:cNvSpPr>
            <p:nvPr/>
          </p:nvSpPr>
          <p:spPr bwMode="auto">
            <a:xfrm>
              <a:off x="1415" y="3077"/>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4" name="Freeform 74"/>
            <p:cNvSpPr>
              <a:spLocks/>
            </p:cNvSpPr>
            <p:nvPr/>
          </p:nvSpPr>
          <p:spPr bwMode="auto">
            <a:xfrm>
              <a:off x="1891" y="2733"/>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5" name="Freeform 75"/>
            <p:cNvSpPr>
              <a:spLocks/>
            </p:cNvSpPr>
            <p:nvPr/>
          </p:nvSpPr>
          <p:spPr bwMode="auto">
            <a:xfrm>
              <a:off x="1594" y="27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6" name="Freeform 76"/>
            <p:cNvSpPr>
              <a:spLocks/>
            </p:cNvSpPr>
            <p:nvPr/>
          </p:nvSpPr>
          <p:spPr bwMode="auto">
            <a:xfrm>
              <a:off x="1743" y="280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7" name="Freeform 77"/>
            <p:cNvSpPr>
              <a:spLocks/>
            </p:cNvSpPr>
            <p:nvPr/>
          </p:nvSpPr>
          <p:spPr bwMode="auto">
            <a:xfrm>
              <a:off x="1430" y="32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8" name="Freeform 78"/>
            <p:cNvSpPr>
              <a:spLocks/>
            </p:cNvSpPr>
            <p:nvPr/>
          </p:nvSpPr>
          <p:spPr bwMode="auto">
            <a:xfrm>
              <a:off x="3663" y="15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9" name="Freeform 79"/>
            <p:cNvSpPr>
              <a:spLocks/>
            </p:cNvSpPr>
            <p:nvPr/>
          </p:nvSpPr>
          <p:spPr bwMode="auto">
            <a:xfrm>
              <a:off x="1631" y="2818"/>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200" name="Rectangle 80"/>
            <p:cNvSpPr>
              <a:spLocks noChangeArrowheads="1"/>
            </p:cNvSpPr>
            <p:nvPr/>
          </p:nvSpPr>
          <p:spPr bwMode="auto">
            <a:xfrm>
              <a:off x="2198" y="2526"/>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01" name="Rectangle 81"/>
            <p:cNvSpPr>
              <a:spLocks noChangeArrowheads="1"/>
            </p:cNvSpPr>
            <p:nvPr/>
          </p:nvSpPr>
          <p:spPr bwMode="auto">
            <a:xfrm>
              <a:off x="2171" y="2545"/>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2" name="Rectangle 82"/>
            <p:cNvSpPr>
              <a:spLocks noChangeArrowheads="1"/>
            </p:cNvSpPr>
            <p:nvPr/>
          </p:nvSpPr>
          <p:spPr bwMode="auto">
            <a:xfrm>
              <a:off x="1367" y="3090"/>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03" name="Rectangle 83"/>
            <p:cNvSpPr>
              <a:spLocks noChangeArrowheads="1"/>
            </p:cNvSpPr>
            <p:nvPr/>
          </p:nvSpPr>
          <p:spPr bwMode="auto">
            <a:xfrm>
              <a:off x="1981" y="2675"/>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04" name="Rectangle 84"/>
            <p:cNvSpPr>
              <a:spLocks noChangeArrowheads="1"/>
            </p:cNvSpPr>
            <p:nvPr/>
          </p:nvSpPr>
          <p:spPr bwMode="auto">
            <a:xfrm>
              <a:off x="1446" y="3039"/>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5" name="Rectangle 85"/>
            <p:cNvSpPr>
              <a:spLocks noChangeArrowheads="1"/>
            </p:cNvSpPr>
            <p:nvPr/>
          </p:nvSpPr>
          <p:spPr bwMode="auto">
            <a:xfrm>
              <a:off x="1356" y="3097"/>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6" name="Rectangle 86"/>
            <p:cNvSpPr>
              <a:spLocks noChangeArrowheads="1"/>
            </p:cNvSpPr>
            <p:nvPr/>
          </p:nvSpPr>
          <p:spPr bwMode="auto">
            <a:xfrm>
              <a:off x="1425" y="3051"/>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07" name="Rectangle 87"/>
            <p:cNvSpPr>
              <a:spLocks noChangeArrowheads="1"/>
            </p:cNvSpPr>
            <p:nvPr/>
          </p:nvSpPr>
          <p:spPr bwMode="auto">
            <a:xfrm>
              <a:off x="3901" y="1370"/>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8" name="Rectangle 88"/>
            <p:cNvSpPr>
              <a:spLocks noChangeArrowheads="1"/>
            </p:cNvSpPr>
            <p:nvPr/>
          </p:nvSpPr>
          <p:spPr bwMode="auto">
            <a:xfrm>
              <a:off x="2700" y="2188"/>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9" name="Rectangle 89"/>
            <p:cNvSpPr>
              <a:spLocks noChangeArrowheads="1"/>
            </p:cNvSpPr>
            <p:nvPr/>
          </p:nvSpPr>
          <p:spPr bwMode="auto">
            <a:xfrm>
              <a:off x="1753" y="2831"/>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10" name="Rectangle 90"/>
            <p:cNvSpPr>
              <a:spLocks noChangeArrowheads="1"/>
            </p:cNvSpPr>
            <p:nvPr/>
          </p:nvSpPr>
          <p:spPr bwMode="auto">
            <a:xfrm>
              <a:off x="1362" y="3097"/>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11" name="Rectangle 91"/>
            <p:cNvSpPr>
              <a:spLocks noChangeArrowheads="1"/>
            </p:cNvSpPr>
            <p:nvPr/>
          </p:nvSpPr>
          <p:spPr bwMode="auto">
            <a:xfrm>
              <a:off x="1870" y="2753"/>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12" name="Rectangle 92"/>
            <p:cNvSpPr>
              <a:spLocks noChangeArrowheads="1"/>
            </p:cNvSpPr>
            <p:nvPr/>
          </p:nvSpPr>
          <p:spPr bwMode="auto">
            <a:xfrm>
              <a:off x="1838" y="2772"/>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3" name="Rectangle 93"/>
            <p:cNvSpPr>
              <a:spLocks noChangeArrowheads="1"/>
            </p:cNvSpPr>
            <p:nvPr/>
          </p:nvSpPr>
          <p:spPr bwMode="auto">
            <a:xfrm>
              <a:off x="1764" y="2824"/>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4" name="Rectangle 94"/>
            <p:cNvSpPr>
              <a:spLocks noChangeArrowheads="1"/>
            </p:cNvSpPr>
            <p:nvPr/>
          </p:nvSpPr>
          <p:spPr bwMode="auto">
            <a:xfrm>
              <a:off x="1102" y="3272"/>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15" name="Rectangle 95"/>
            <p:cNvSpPr>
              <a:spLocks noChangeArrowheads="1"/>
            </p:cNvSpPr>
            <p:nvPr/>
          </p:nvSpPr>
          <p:spPr bwMode="auto">
            <a:xfrm>
              <a:off x="3637" y="1551"/>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6" name="Rectangle 96"/>
            <p:cNvSpPr>
              <a:spLocks noChangeArrowheads="1"/>
            </p:cNvSpPr>
            <p:nvPr/>
          </p:nvSpPr>
          <p:spPr bwMode="auto">
            <a:xfrm>
              <a:off x="1743" y="2837"/>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7" name="Rectangle 97"/>
            <p:cNvSpPr>
              <a:spLocks noChangeArrowheads="1"/>
            </p:cNvSpPr>
            <p:nvPr/>
          </p:nvSpPr>
          <p:spPr bwMode="auto">
            <a:xfrm>
              <a:off x="785" y="3331"/>
              <a:ext cx="95"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a:t>
              </a:r>
              <a:endParaRPr lang="en-US" sz="1400">
                <a:latin typeface="Lucida Sans Unicode" pitchFamily="34" charset="0"/>
              </a:endParaRPr>
            </a:p>
          </p:txBody>
        </p:sp>
        <p:sp>
          <p:nvSpPr>
            <p:cNvPr id="5218" name="Rectangle 98"/>
            <p:cNvSpPr>
              <a:spLocks noChangeArrowheads="1"/>
            </p:cNvSpPr>
            <p:nvPr/>
          </p:nvSpPr>
          <p:spPr bwMode="auto">
            <a:xfrm>
              <a:off x="637" y="2993"/>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$100,000</a:t>
              </a:r>
              <a:endParaRPr lang="en-US" sz="1400">
                <a:latin typeface="Lucida Sans Unicode" pitchFamily="34" charset="0"/>
              </a:endParaRPr>
            </a:p>
          </p:txBody>
        </p:sp>
        <p:sp>
          <p:nvSpPr>
            <p:cNvPr id="5219" name="Rectangle 99"/>
            <p:cNvSpPr>
              <a:spLocks noChangeArrowheads="1"/>
            </p:cNvSpPr>
            <p:nvPr/>
          </p:nvSpPr>
          <p:spPr bwMode="auto">
            <a:xfrm>
              <a:off x="637" y="2649"/>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$200,000</a:t>
              </a:r>
              <a:endParaRPr lang="en-US" sz="1400">
                <a:latin typeface="Lucida Sans Unicode" pitchFamily="34" charset="0"/>
              </a:endParaRPr>
            </a:p>
          </p:txBody>
        </p:sp>
        <p:sp>
          <p:nvSpPr>
            <p:cNvPr id="5220" name="Rectangle 100"/>
            <p:cNvSpPr>
              <a:spLocks noChangeArrowheads="1"/>
            </p:cNvSpPr>
            <p:nvPr/>
          </p:nvSpPr>
          <p:spPr bwMode="auto">
            <a:xfrm>
              <a:off x="637" y="2311"/>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$300,000</a:t>
              </a:r>
              <a:endParaRPr lang="en-US" sz="1400">
                <a:latin typeface="Lucida Sans Unicode" pitchFamily="34" charset="0"/>
              </a:endParaRPr>
            </a:p>
          </p:txBody>
        </p:sp>
        <p:sp>
          <p:nvSpPr>
            <p:cNvPr id="5221" name="Rectangle 101"/>
            <p:cNvSpPr>
              <a:spLocks noChangeArrowheads="1"/>
            </p:cNvSpPr>
            <p:nvPr/>
          </p:nvSpPr>
          <p:spPr bwMode="auto">
            <a:xfrm>
              <a:off x="637" y="1974"/>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$400,000</a:t>
              </a:r>
              <a:endParaRPr lang="en-US" sz="1400">
                <a:latin typeface="Lucida Sans Unicode" pitchFamily="34" charset="0"/>
              </a:endParaRPr>
            </a:p>
          </p:txBody>
        </p:sp>
        <p:sp>
          <p:nvSpPr>
            <p:cNvPr id="5222" name="Rectangle 102"/>
            <p:cNvSpPr>
              <a:spLocks noChangeArrowheads="1"/>
            </p:cNvSpPr>
            <p:nvPr/>
          </p:nvSpPr>
          <p:spPr bwMode="auto">
            <a:xfrm>
              <a:off x="637" y="1636"/>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$500,000</a:t>
              </a:r>
              <a:endParaRPr lang="en-US" sz="1400">
                <a:latin typeface="Lucida Sans Unicode" pitchFamily="34" charset="0"/>
              </a:endParaRPr>
            </a:p>
          </p:txBody>
        </p:sp>
        <p:sp>
          <p:nvSpPr>
            <p:cNvPr id="5223" name="Rectangle 103"/>
            <p:cNvSpPr>
              <a:spLocks noChangeArrowheads="1"/>
            </p:cNvSpPr>
            <p:nvPr/>
          </p:nvSpPr>
          <p:spPr bwMode="auto">
            <a:xfrm>
              <a:off x="637" y="1292"/>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$600,000</a:t>
              </a:r>
              <a:endParaRPr lang="en-US" sz="1400">
                <a:latin typeface="Lucida Sans Unicode" pitchFamily="34" charset="0"/>
              </a:endParaRPr>
            </a:p>
          </p:txBody>
        </p:sp>
        <p:sp>
          <p:nvSpPr>
            <p:cNvPr id="5224" name="Rectangle 104"/>
            <p:cNvSpPr>
              <a:spLocks noChangeArrowheads="1"/>
            </p:cNvSpPr>
            <p:nvPr/>
          </p:nvSpPr>
          <p:spPr bwMode="auto">
            <a:xfrm>
              <a:off x="637" y="954"/>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$700,000</a:t>
              </a:r>
              <a:endParaRPr lang="en-US" sz="1400">
                <a:latin typeface="Lucida Sans Unicode" pitchFamily="34" charset="0"/>
              </a:endParaRPr>
            </a:p>
          </p:txBody>
        </p:sp>
        <p:sp>
          <p:nvSpPr>
            <p:cNvPr id="5225" name="Rectangle 105"/>
            <p:cNvSpPr>
              <a:spLocks noChangeArrowheads="1"/>
            </p:cNvSpPr>
            <p:nvPr/>
          </p:nvSpPr>
          <p:spPr bwMode="auto">
            <a:xfrm>
              <a:off x="975" y="3454"/>
              <a:ext cx="7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0</a:t>
              </a:r>
              <a:endParaRPr lang="en-US" sz="1400">
                <a:latin typeface="Lucida Sans Unicode" pitchFamily="34" charset="0"/>
              </a:endParaRPr>
            </a:p>
          </p:txBody>
        </p:sp>
        <p:sp>
          <p:nvSpPr>
            <p:cNvPr id="5226" name="Rectangle 106"/>
            <p:cNvSpPr>
              <a:spLocks noChangeArrowheads="1"/>
            </p:cNvSpPr>
            <p:nvPr/>
          </p:nvSpPr>
          <p:spPr bwMode="auto">
            <a:xfrm>
              <a:off x="1441" y="3454"/>
              <a:ext cx="153"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500</a:t>
              </a:r>
              <a:endParaRPr lang="en-US" sz="1400">
                <a:latin typeface="Lucida Sans Unicode" pitchFamily="34" charset="0"/>
              </a:endParaRPr>
            </a:p>
          </p:txBody>
        </p:sp>
        <p:sp>
          <p:nvSpPr>
            <p:cNvPr id="5227" name="Rectangle 107"/>
            <p:cNvSpPr>
              <a:spLocks noChangeArrowheads="1"/>
            </p:cNvSpPr>
            <p:nvPr/>
          </p:nvSpPr>
          <p:spPr bwMode="auto">
            <a:xfrm>
              <a:off x="1922"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1000</a:t>
              </a:r>
              <a:endParaRPr lang="en-US" sz="1400">
                <a:latin typeface="Lucida Sans Unicode" pitchFamily="34" charset="0"/>
              </a:endParaRPr>
            </a:p>
          </p:txBody>
        </p:sp>
        <p:sp>
          <p:nvSpPr>
            <p:cNvPr id="5228" name="Rectangle 108"/>
            <p:cNvSpPr>
              <a:spLocks noChangeArrowheads="1"/>
            </p:cNvSpPr>
            <p:nvPr/>
          </p:nvSpPr>
          <p:spPr bwMode="auto">
            <a:xfrm>
              <a:off x="2425"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1500</a:t>
              </a:r>
              <a:endParaRPr lang="en-US" sz="1400">
                <a:latin typeface="Lucida Sans Unicode" pitchFamily="34" charset="0"/>
              </a:endParaRPr>
            </a:p>
          </p:txBody>
        </p:sp>
        <p:sp>
          <p:nvSpPr>
            <p:cNvPr id="5229" name="Rectangle 109"/>
            <p:cNvSpPr>
              <a:spLocks noChangeArrowheads="1"/>
            </p:cNvSpPr>
            <p:nvPr/>
          </p:nvSpPr>
          <p:spPr bwMode="auto">
            <a:xfrm>
              <a:off x="2922"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2000</a:t>
              </a:r>
              <a:endParaRPr lang="en-US" sz="1400">
                <a:latin typeface="Lucida Sans Unicode" pitchFamily="34" charset="0"/>
              </a:endParaRPr>
            </a:p>
          </p:txBody>
        </p:sp>
        <p:sp>
          <p:nvSpPr>
            <p:cNvPr id="5230" name="Rectangle 110"/>
            <p:cNvSpPr>
              <a:spLocks noChangeArrowheads="1"/>
            </p:cNvSpPr>
            <p:nvPr/>
          </p:nvSpPr>
          <p:spPr bwMode="auto">
            <a:xfrm>
              <a:off x="3425"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2500</a:t>
              </a:r>
              <a:endParaRPr lang="en-US" sz="1400">
                <a:latin typeface="Lucida Sans Unicode" pitchFamily="34" charset="0"/>
              </a:endParaRPr>
            </a:p>
          </p:txBody>
        </p:sp>
        <p:sp>
          <p:nvSpPr>
            <p:cNvPr id="5231" name="Rectangle 111"/>
            <p:cNvSpPr>
              <a:spLocks noChangeArrowheads="1"/>
            </p:cNvSpPr>
            <p:nvPr/>
          </p:nvSpPr>
          <p:spPr bwMode="auto">
            <a:xfrm>
              <a:off x="3928"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3000</a:t>
              </a:r>
              <a:endParaRPr lang="en-US" sz="1400">
                <a:latin typeface="Lucida Sans Unicode" pitchFamily="34" charset="0"/>
              </a:endParaRPr>
            </a:p>
          </p:txBody>
        </p:sp>
        <p:sp>
          <p:nvSpPr>
            <p:cNvPr id="5232" name="Rectangle 112"/>
            <p:cNvSpPr>
              <a:spLocks noChangeArrowheads="1"/>
            </p:cNvSpPr>
            <p:nvPr/>
          </p:nvSpPr>
          <p:spPr bwMode="auto">
            <a:xfrm>
              <a:off x="4430"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3500</a:t>
              </a:r>
              <a:endParaRPr lang="en-US" sz="1400">
                <a:latin typeface="Lucida Sans Unicode" pitchFamily="34" charset="0"/>
              </a:endParaRPr>
            </a:p>
          </p:txBody>
        </p:sp>
      </p:grpSp>
      <p:sp>
        <p:nvSpPr>
          <p:cNvPr id="5233" name="Text Box 113"/>
          <p:cNvSpPr txBox="1">
            <a:spLocks noChangeArrowheads="1"/>
          </p:cNvSpPr>
          <p:nvPr/>
        </p:nvSpPr>
        <p:spPr bwMode="auto">
          <a:xfrm>
            <a:off x="0" y="304800"/>
            <a:ext cx="9144000" cy="7078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a:spcBef>
                <a:spcPct val="50000"/>
              </a:spcBef>
            </a:pPr>
            <a:r>
              <a:rPr lang="en-US" sz="4000" b="1" dirty="0">
                <a:solidFill>
                  <a:schemeClr val="bg1">
                    <a:lumMod val="25000"/>
                  </a:schemeClr>
                </a:solidFill>
                <a:latin typeface="Comic Sans MS" pitchFamily="66" charset="0"/>
              </a:rPr>
              <a:t>F&amp;A Recovery by Space Report</a:t>
            </a:r>
            <a:endParaRPr lang="en-US" sz="4000" b="1" dirty="0">
              <a:solidFill>
                <a:schemeClr val="bg1">
                  <a:lumMod val="25000"/>
                </a:schemeClr>
              </a:solidFill>
              <a:latin typeface="Comic Sans MS" pitchFamily="66" charset="0"/>
              <a:ea typeface="Osaka" charset="-128"/>
            </a:endParaRPr>
          </a:p>
        </p:txBody>
      </p:sp>
      <p:sp>
        <p:nvSpPr>
          <p:cNvPr id="5234" name="Text Box 114"/>
          <p:cNvSpPr txBox="1">
            <a:spLocks noChangeArrowheads="1"/>
          </p:cNvSpPr>
          <p:nvPr/>
        </p:nvSpPr>
        <p:spPr bwMode="auto">
          <a:xfrm>
            <a:off x="1981200" y="5562600"/>
            <a:ext cx="5181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eaLnBrk="0" hangingPunct="0">
              <a:spcBef>
                <a:spcPct val="50000"/>
              </a:spcBef>
            </a:pPr>
            <a:r>
              <a:rPr lang="en-US" sz="2400" b="1" dirty="0">
                <a:solidFill>
                  <a:schemeClr val="bg1">
                    <a:lumMod val="25000"/>
                  </a:schemeClr>
                </a:solidFill>
                <a:latin typeface="Comic Sans MS" pitchFamily="66" charset="0"/>
                <a:ea typeface="Osaka" charset="-128"/>
              </a:rPr>
              <a:t>Square Feet</a:t>
            </a:r>
          </a:p>
        </p:txBody>
      </p:sp>
      <p:sp>
        <p:nvSpPr>
          <p:cNvPr id="5235" name="Text Box 115"/>
          <p:cNvSpPr txBox="1">
            <a:spLocks noChangeArrowheads="1"/>
          </p:cNvSpPr>
          <p:nvPr/>
        </p:nvSpPr>
        <p:spPr bwMode="auto">
          <a:xfrm>
            <a:off x="533400" y="1371600"/>
            <a:ext cx="304800" cy="451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eaLnBrk="0" hangingPunct="0">
              <a:spcBef>
                <a:spcPct val="50000"/>
              </a:spcBef>
            </a:pPr>
            <a:r>
              <a:rPr lang="en-US" sz="2000" b="1" dirty="0">
                <a:solidFill>
                  <a:schemeClr val="bg1">
                    <a:lumMod val="25000"/>
                  </a:schemeClr>
                </a:solidFill>
                <a:latin typeface="Comic Sans MS" pitchFamily="66" charset="0"/>
                <a:ea typeface="Osaka" charset="-128"/>
              </a:rPr>
              <a:t>Actual </a:t>
            </a:r>
          </a:p>
          <a:p>
            <a:pPr algn="ctr" eaLnBrk="0" hangingPunct="0">
              <a:spcBef>
                <a:spcPct val="50000"/>
              </a:spcBef>
            </a:pPr>
            <a:r>
              <a:rPr lang="en-US" sz="2000" b="1" dirty="0">
                <a:solidFill>
                  <a:schemeClr val="bg1">
                    <a:lumMod val="25000"/>
                  </a:schemeClr>
                </a:solidFill>
                <a:latin typeface="Comic Sans MS" pitchFamily="66" charset="0"/>
                <a:ea typeface="Osaka" charset="-128"/>
              </a:rPr>
              <a:t>Indirect</a:t>
            </a:r>
          </a:p>
        </p:txBody>
      </p:sp>
      <p:sp>
        <p:nvSpPr>
          <p:cNvPr id="2" name="Oval 1"/>
          <p:cNvSpPr/>
          <p:nvPr/>
        </p:nvSpPr>
        <p:spPr bwMode="auto">
          <a:xfrm>
            <a:off x="871537" y="1029492"/>
            <a:ext cx="3813175" cy="1561308"/>
          </a:xfrm>
          <a:prstGeom prst="ellipse">
            <a:avLst/>
          </a:prstGeom>
          <a:solidFill>
            <a:srgbClr val="FFFF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omic Sans MS" pitchFamily="66" charset="0"/>
              </a:rPr>
              <a:t>Projects above the line are producing more than the average F&amp;A recovery!</a:t>
            </a:r>
            <a:endParaRPr kumimoji="0" lang="en-US" sz="1800" b="0" i="0" u="none" strike="noStrike" cap="none" normalizeH="0" baseline="0" dirty="0" smtClean="0">
              <a:ln>
                <a:noFill/>
              </a:ln>
              <a:effectLst/>
              <a:latin typeface="Comic Sans MS" pitchFamily="66" charset="0"/>
            </a:endParaRPr>
          </a:p>
        </p:txBody>
      </p:sp>
    </p:spTree>
    <p:extLst>
      <p:ext uri="{BB962C8B-B14F-4D97-AF65-F5344CB8AC3E}">
        <p14:creationId xmlns:p14="http://schemas.microsoft.com/office/powerpoint/2010/main" val="19681037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nvGrpSpPr>
        <p:grpSpPr bwMode="auto">
          <a:xfrm>
            <a:off x="1011238" y="1514475"/>
            <a:ext cx="6332537" cy="4175125"/>
            <a:chOff x="637" y="954"/>
            <a:chExt cx="3989" cy="2630"/>
          </a:xfrm>
        </p:grpSpPr>
        <p:sp>
          <p:nvSpPr>
            <p:cNvPr id="5123" name="Rectangle 3"/>
            <p:cNvSpPr>
              <a:spLocks noChangeArrowheads="1"/>
            </p:cNvSpPr>
            <p:nvPr/>
          </p:nvSpPr>
          <p:spPr bwMode="auto">
            <a:xfrm>
              <a:off x="991" y="1006"/>
              <a:ext cx="3513" cy="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124" name="Line 4"/>
            <p:cNvSpPr>
              <a:spLocks noChangeShapeType="1"/>
            </p:cNvSpPr>
            <p:nvPr/>
          </p:nvSpPr>
          <p:spPr bwMode="auto">
            <a:xfrm>
              <a:off x="991" y="3045"/>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Line 5"/>
            <p:cNvSpPr>
              <a:spLocks noChangeShapeType="1"/>
            </p:cNvSpPr>
            <p:nvPr/>
          </p:nvSpPr>
          <p:spPr bwMode="auto">
            <a:xfrm>
              <a:off x="991" y="2701"/>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6" name="Line 6"/>
            <p:cNvSpPr>
              <a:spLocks noChangeShapeType="1"/>
            </p:cNvSpPr>
            <p:nvPr/>
          </p:nvSpPr>
          <p:spPr bwMode="auto">
            <a:xfrm>
              <a:off x="991" y="2363"/>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7" name="Line 7"/>
            <p:cNvSpPr>
              <a:spLocks noChangeShapeType="1"/>
            </p:cNvSpPr>
            <p:nvPr/>
          </p:nvSpPr>
          <p:spPr bwMode="auto">
            <a:xfrm>
              <a:off x="991" y="2026"/>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8" name="Line 8"/>
            <p:cNvSpPr>
              <a:spLocks noChangeShapeType="1"/>
            </p:cNvSpPr>
            <p:nvPr/>
          </p:nvSpPr>
          <p:spPr bwMode="auto">
            <a:xfrm>
              <a:off x="991" y="1688"/>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9" name="Line 9"/>
            <p:cNvSpPr>
              <a:spLocks noChangeShapeType="1"/>
            </p:cNvSpPr>
            <p:nvPr/>
          </p:nvSpPr>
          <p:spPr bwMode="auto">
            <a:xfrm>
              <a:off x="991" y="1344"/>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0" name="Line 10"/>
            <p:cNvSpPr>
              <a:spLocks noChangeShapeType="1"/>
            </p:cNvSpPr>
            <p:nvPr/>
          </p:nvSpPr>
          <p:spPr bwMode="auto">
            <a:xfrm>
              <a:off x="991" y="1006"/>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1" name="Rectangle 11"/>
            <p:cNvSpPr>
              <a:spLocks noChangeArrowheads="1"/>
            </p:cNvSpPr>
            <p:nvPr/>
          </p:nvSpPr>
          <p:spPr bwMode="auto">
            <a:xfrm>
              <a:off x="991" y="1006"/>
              <a:ext cx="3513" cy="2377"/>
            </a:xfrm>
            <a:prstGeom prst="rect">
              <a:avLst/>
            </a:prstGeom>
            <a:noFill/>
            <a:ln w="7938">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Line 12"/>
            <p:cNvSpPr>
              <a:spLocks noChangeShapeType="1"/>
            </p:cNvSpPr>
            <p:nvPr/>
          </p:nvSpPr>
          <p:spPr bwMode="auto">
            <a:xfrm>
              <a:off x="991" y="1006"/>
              <a:ext cx="1" cy="237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3" name="Line 13"/>
            <p:cNvSpPr>
              <a:spLocks noChangeShapeType="1"/>
            </p:cNvSpPr>
            <p:nvPr/>
          </p:nvSpPr>
          <p:spPr bwMode="auto">
            <a:xfrm>
              <a:off x="970" y="3383"/>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4" name="Line 14"/>
            <p:cNvSpPr>
              <a:spLocks noChangeShapeType="1"/>
            </p:cNvSpPr>
            <p:nvPr/>
          </p:nvSpPr>
          <p:spPr bwMode="auto">
            <a:xfrm>
              <a:off x="970" y="3045"/>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5" name="Line 15"/>
            <p:cNvSpPr>
              <a:spLocks noChangeShapeType="1"/>
            </p:cNvSpPr>
            <p:nvPr/>
          </p:nvSpPr>
          <p:spPr bwMode="auto">
            <a:xfrm>
              <a:off x="970" y="2701"/>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6" name="Line 16"/>
            <p:cNvSpPr>
              <a:spLocks noChangeShapeType="1"/>
            </p:cNvSpPr>
            <p:nvPr/>
          </p:nvSpPr>
          <p:spPr bwMode="auto">
            <a:xfrm>
              <a:off x="970" y="2363"/>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7" name="Line 17"/>
            <p:cNvSpPr>
              <a:spLocks noChangeShapeType="1"/>
            </p:cNvSpPr>
            <p:nvPr/>
          </p:nvSpPr>
          <p:spPr bwMode="auto">
            <a:xfrm>
              <a:off x="970" y="2026"/>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8" name="Line 18"/>
            <p:cNvSpPr>
              <a:spLocks noChangeShapeType="1"/>
            </p:cNvSpPr>
            <p:nvPr/>
          </p:nvSpPr>
          <p:spPr bwMode="auto">
            <a:xfrm>
              <a:off x="970" y="1688"/>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9" name="Line 19"/>
            <p:cNvSpPr>
              <a:spLocks noChangeShapeType="1"/>
            </p:cNvSpPr>
            <p:nvPr/>
          </p:nvSpPr>
          <p:spPr bwMode="auto">
            <a:xfrm>
              <a:off x="970" y="1344"/>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0" name="Line 20"/>
            <p:cNvSpPr>
              <a:spLocks noChangeShapeType="1"/>
            </p:cNvSpPr>
            <p:nvPr/>
          </p:nvSpPr>
          <p:spPr bwMode="auto">
            <a:xfrm>
              <a:off x="970" y="1006"/>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1" name="Line 21"/>
            <p:cNvSpPr>
              <a:spLocks noChangeShapeType="1"/>
            </p:cNvSpPr>
            <p:nvPr/>
          </p:nvSpPr>
          <p:spPr bwMode="auto">
            <a:xfrm>
              <a:off x="991" y="3383"/>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2" name="Line 22"/>
            <p:cNvSpPr>
              <a:spLocks noChangeShapeType="1"/>
            </p:cNvSpPr>
            <p:nvPr/>
          </p:nvSpPr>
          <p:spPr bwMode="auto">
            <a:xfrm flipV="1">
              <a:off x="991"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3" name="Line 23"/>
            <p:cNvSpPr>
              <a:spLocks noChangeShapeType="1"/>
            </p:cNvSpPr>
            <p:nvPr/>
          </p:nvSpPr>
          <p:spPr bwMode="auto">
            <a:xfrm flipV="1">
              <a:off x="1494"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4" name="Line 24"/>
            <p:cNvSpPr>
              <a:spLocks noChangeShapeType="1"/>
            </p:cNvSpPr>
            <p:nvPr/>
          </p:nvSpPr>
          <p:spPr bwMode="auto">
            <a:xfrm flipV="1">
              <a:off x="1997"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5" name="Line 25"/>
            <p:cNvSpPr>
              <a:spLocks noChangeShapeType="1"/>
            </p:cNvSpPr>
            <p:nvPr/>
          </p:nvSpPr>
          <p:spPr bwMode="auto">
            <a:xfrm flipV="1">
              <a:off x="2499"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6" name="Line 26"/>
            <p:cNvSpPr>
              <a:spLocks noChangeShapeType="1"/>
            </p:cNvSpPr>
            <p:nvPr/>
          </p:nvSpPr>
          <p:spPr bwMode="auto">
            <a:xfrm flipV="1">
              <a:off x="2996"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7" name="Line 27"/>
            <p:cNvSpPr>
              <a:spLocks noChangeShapeType="1"/>
            </p:cNvSpPr>
            <p:nvPr/>
          </p:nvSpPr>
          <p:spPr bwMode="auto">
            <a:xfrm flipV="1">
              <a:off x="3499"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8" name="Line 28"/>
            <p:cNvSpPr>
              <a:spLocks noChangeShapeType="1"/>
            </p:cNvSpPr>
            <p:nvPr/>
          </p:nvSpPr>
          <p:spPr bwMode="auto">
            <a:xfrm flipV="1">
              <a:off x="4002"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9" name="Line 29"/>
            <p:cNvSpPr>
              <a:spLocks noChangeShapeType="1"/>
            </p:cNvSpPr>
            <p:nvPr/>
          </p:nvSpPr>
          <p:spPr bwMode="auto">
            <a:xfrm flipV="1">
              <a:off x="4504"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0" name="Freeform 30"/>
            <p:cNvSpPr>
              <a:spLocks/>
            </p:cNvSpPr>
            <p:nvPr/>
          </p:nvSpPr>
          <p:spPr bwMode="auto">
            <a:xfrm>
              <a:off x="2213" y="2532"/>
              <a:ext cx="27" cy="19"/>
            </a:xfrm>
            <a:custGeom>
              <a:avLst/>
              <a:gdLst>
                <a:gd name="T0" fmla="*/ 27 w 27"/>
                <a:gd name="T1" fmla="*/ 0 h 19"/>
                <a:gd name="T2" fmla="*/ 27 w 27"/>
                <a:gd name="T3" fmla="*/ 0 h 19"/>
                <a:gd name="T4" fmla="*/ 16 w 27"/>
                <a:gd name="T5" fmla="*/ 7 h 19"/>
                <a:gd name="T6" fmla="*/ 0 w 27"/>
                <a:gd name="T7" fmla="*/ 19 h 19"/>
              </a:gdLst>
              <a:ahLst/>
              <a:cxnLst>
                <a:cxn ang="0">
                  <a:pos x="T0" y="T1"/>
                </a:cxn>
                <a:cxn ang="0">
                  <a:pos x="T2" y="T3"/>
                </a:cxn>
                <a:cxn ang="0">
                  <a:pos x="T4" y="T5"/>
                </a:cxn>
                <a:cxn ang="0">
                  <a:pos x="T6" y="T7"/>
                </a:cxn>
              </a:cxnLst>
              <a:rect l="0" t="0" r="r" b="b"/>
              <a:pathLst>
                <a:path w="27" h="19">
                  <a:moveTo>
                    <a:pt x="27" y="0"/>
                  </a:moveTo>
                  <a:lnTo>
                    <a:pt x="27" y="0"/>
                  </a:lnTo>
                  <a:lnTo>
                    <a:pt x="16" y="7"/>
                  </a:lnTo>
                  <a:lnTo>
                    <a:pt x="0" y="19"/>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1" name="Freeform 31"/>
            <p:cNvSpPr>
              <a:spLocks/>
            </p:cNvSpPr>
            <p:nvPr/>
          </p:nvSpPr>
          <p:spPr bwMode="auto">
            <a:xfrm>
              <a:off x="1409" y="2551"/>
              <a:ext cx="804" cy="546"/>
            </a:xfrm>
            <a:custGeom>
              <a:avLst/>
              <a:gdLst>
                <a:gd name="T0" fmla="*/ 804 w 804"/>
                <a:gd name="T1" fmla="*/ 0 h 546"/>
                <a:gd name="T2" fmla="*/ 773 w 804"/>
                <a:gd name="T3" fmla="*/ 20 h 546"/>
                <a:gd name="T4" fmla="*/ 730 w 804"/>
                <a:gd name="T5" fmla="*/ 52 h 546"/>
                <a:gd name="T6" fmla="*/ 683 w 804"/>
                <a:gd name="T7" fmla="*/ 85 h 546"/>
                <a:gd name="T8" fmla="*/ 625 w 804"/>
                <a:gd name="T9" fmla="*/ 124 h 546"/>
                <a:gd name="T10" fmla="*/ 561 w 804"/>
                <a:gd name="T11" fmla="*/ 163 h 546"/>
                <a:gd name="T12" fmla="*/ 498 w 804"/>
                <a:gd name="T13" fmla="*/ 208 h 546"/>
                <a:gd name="T14" fmla="*/ 360 w 804"/>
                <a:gd name="T15" fmla="*/ 299 h 546"/>
                <a:gd name="T16" fmla="*/ 297 w 804"/>
                <a:gd name="T17" fmla="*/ 345 h 546"/>
                <a:gd name="T18" fmla="*/ 233 w 804"/>
                <a:gd name="T19" fmla="*/ 390 h 546"/>
                <a:gd name="T20" fmla="*/ 175 w 804"/>
                <a:gd name="T21" fmla="*/ 429 h 546"/>
                <a:gd name="T22" fmla="*/ 122 w 804"/>
                <a:gd name="T23" fmla="*/ 468 h 546"/>
                <a:gd name="T24" fmla="*/ 74 w 804"/>
                <a:gd name="T25" fmla="*/ 494 h 546"/>
                <a:gd name="T26" fmla="*/ 37 w 804"/>
                <a:gd name="T27" fmla="*/ 520 h 546"/>
                <a:gd name="T28" fmla="*/ 11 w 804"/>
                <a:gd name="T29" fmla="*/ 539 h 546"/>
                <a:gd name="T30" fmla="*/ 0 w 804"/>
                <a:gd name="T31" fmla="*/ 546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4" h="546">
                  <a:moveTo>
                    <a:pt x="804" y="0"/>
                  </a:moveTo>
                  <a:lnTo>
                    <a:pt x="773" y="20"/>
                  </a:lnTo>
                  <a:lnTo>
                    <a:pt x="730" y="52"/>
                  </a:lnTo>
                  <a:lnTo>
                    <a:pt x="683" y="85"/>
                  </a:lnTo>
                  <a:lnTo>
                    <a:pt x="625" y="124"/>
                  </a:lnTo>
                  <a:lnTo>
                    <a:pt x="561" y="163"/>
                  </a:lnTo>
                  <a:lnTo>
                    <a:pt x="498" y="208"/>
                  </a:lnTo>
                  <a:lnTo>
                    <a:pt x="360" y="299"/>
                  </a:lnTo>
                  <a:lnTo>
                    <a:pt x="297" y="345"/>
                  </a:lnTo>
                  <a:lnTo>
                    <a:pt x="233" y="390"/>
                  </a:lnTo>
                  <a:lnTo>
                    <a:pt x="175" y="429"/>
                  </a:lnTo>
                  <a:lnTo>
                    <a:pt x="122" y="468"/>
                  </a:lnTo>
                  <a:lnTo>
                    <a:pt x="74" y="494"/>
                  </a:lnTo>
                  <a:lnTo>
                    <a:pt x="37" y="520"/>
                  </a:lnTo>
                  <a:lnTo>
                    <a:pt x="11" y="539"/>
                  </a:lnTo>
                  <a:lnTo>
                    <a:pt x="0" y="546"/>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2" name="Freeform 32"/>
            <p:cNvSpPr>
              <a:spLocks/>
            </p:cNvSpPr>
            <p:nvPr/>
          </p:nvSpPr>
          <p:spPr bwMode="auto">
            <a:xfrm>
              <a:off x="1409" y="2681"/>
              <a:ext cx="614" cy="416"/>
            </a:xfrm>
            <a:custGeom>
              <a:avLst/>
              <a:gdLst>
                <a:gd name="T0" fmla="*/ 0 w 614"/>
                <a:gd name="T1" fmla="*/ 416 h 416"/>
                <a:gd name="T2" fmla="*/ 0 w 614"/>
                <a:gd name="T3" fmla="*/ 416 h 416"/>
                <a:gd name="T4" fmla="*/ 16 w 614"/>
                <a:gd name="T5" fmla="*/ 403 h 416"/>
                <a:gd name="T6" fmla="*/ 43 w 614"/>
                <a:gd name="T7" fmla="*/ 383 h 416"/>
                <a:gd name="T8" fmla="*/ 80 w 614"/>
                <a:gd name="T9" fmla="*/ 364 h 416"/>
                <a:gd name="T10" fmla="*/ 127 w 614"/>
                <a:gd name="T11" fmla="*/ 332 h 416"/>
                <a:gd name="T12" fmla="*/ 175 w 614"/>
                <a:gd name="T13" fmla="*/ 299 h 416"/>
                <a:gd name="T14" fmla="*/ 233 w 614"/>
                <a:gd name="T15" fmla="*/ 260 h 416"/>
                <a:gd name="T16" fmla="*/ 291 w 614"/>
                <a:gd name="T17" fmla="*/ 221 h 416"/>
                <a:gd name="T18" fmla="*/ 408 w 614"/>
                <a:gd name="T19" fmla="*/ 143 h 416"/>
                <a:gd name="T20" fmla="*/ 461 w 614"/>
                <a:gd name="T21" fmla="*/ 104 h 416"/>
                <a:gd name="T22" fmla="*/ 508 w 614"/>
                <a:gd name="T23" fmla="*/ 72 h 416"/>
                <a:gd name="T24" fmla="*/ 550 w 614"/>
                <a:gd name="T25" fmla="*/ 46 h 416"/>
                <a:gd name="T26" fmla="*/ 582 w 614"/>
                <a:gd name="T27" fmla="*/ 20 h 416"/>
                <a:gd name="T28" fmla="*/ 603 w 614"/>
                <a:gd name="T29" fmla="*/ 7 h 416"/>
                <a:gd name="T30" fmla="*/ 614 w 614"/>
                <a:gd name="T31"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4" h="416">
                  <a:moveTo>
                    <a:pt x="0" y="416"/>
                  </a:moveTo>
                  <a:lnTo>
                    <a:pt x="0" y="416"/>
                  </a:lnTo>
                  <a:lnTo>
                    <a:pt x="16" y="403"/>
                  </a:lnTo>
                  <a:lnTo>
                    <a:pt x="43" y="383"/>
                  </a:lnTo>
                  <a:lnTo>
                    <a:pt x="80" y="364"/>
                  </a:lnTo>
                  <a:lnTo>
                    <a:pt x="127" y="332"/>
                  </a:lnTo>
                  <a:lnTo>
                    <a:pt x="175" y="299"/>
                  </a:lnTo>
                  <a:lnTo>
                    <a:pt x="233" y="260"/>
                  </a:lnTo>
                  <a:lnTo>
                    <a:pt x="291" y="221"/>
                  </a:lnTo>
                  <a:lnTo>
                    <a:pt x="408" y="143"/>
                  </a:lnTo>
                  <a:lnTo>
                    <a:pt x="461" y="104"/>
                  </a:lnTo>
                  <a:lnTo>
                    <a:pt x="508" y="72"/>
                  </a:lnTo>
                  <a:lnTo>
                    <a:pt x="550" y="46"/>
                  </a:lnTo>
                  <a:lnTo>
                    <a:pt x="582" y="20"/>
                  </a:lnTo>
                  <a:lnTo>
                    <a:pt x="603" y="7"/>
                  </a:lnTo>
                  <a:lnTo>
                    <a:pt x="614"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3" name="Freeform 33"/>
            <p:cNvSpPr>
              <a:spLocks/>
            </p:cNvSpPr>
            <p:nvPr/>
          </p:nvSpPr>
          <p:spPr bwMode="auto">
            <a:xfrm>
              <a:off x="1489" y="2681"/>
              <a:ext cx="534" cy="364"/>
            </a:xfrm>
            <a:custGeom>
              <a:avLst/>
              <a:gdLst>
                <a:gd name="T0" fmla="*/ 534 w 534"/>
                <a:gd name="T1" fmla="*/ 0 h 364"/>
                <a:gd name="T2" fmla="*/ 529 w 534"/>
                <a:gd name="T3" fmla="*/ 0 h 364"/>
                <a:gd name="T4" fmla="*/ 518 w 534"/>
                <a:gd name="T5" fmla="*/ 13 h 364"/>
                <a:gd name="T6" fmla="*/ 497 w 534"/>
                <a:gd name="T7" fmla="*/ 26 h 364"/>
                <a:gd name="T8" fmla="*/ 470 w 534"/>
                <a:gd name="T9" fmla="*/ 46 h 364"/>
                <a:gd name="T10" fmla="*/ 439 w 534"/>
                <a:gd name="T11" fmla="*/ 65 h 364"/>
                <a:gd name="T12" fmla="*/ 396 w 534"/>
                <a:gd name="T13" fmla="*/ 91 h 364"/>
                <a:gd name="T14" fmla="*/ 312 w 534"/>
                <a:gd name="T15" fmla="*/ 150 h 364"/>
                <a:gd name="T16" fmla="*/ 217 w 534"/>
                <a:gd name="T17" fmla="*/ 215 h 364"/>
                <a:gd name="T18" fmla="*/ 127 w 534"/>
                <a:gd name="T19" fmla="*/ 280 h 364"/>
                <a:gd name="T20" fmla="*/ 90 w 534"/>
                <a:gd name="T21" fmla="*/ 306 h 364"/>
                <a:gd name="T22" fmla="*/ 53 w 534"/>
                <a:gd name="T23" fmla="*/ 325 h 364"/>
                <a:gd name="T24" fmla="*/ 21 w 534"/>
                <a:gd name="T25" fmla="*/ 351 h 364"/>
                <a:gd name="T26" fmla="*/ 0 w 534"/>
                <a:gd name="T27" fmla="*/ 36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4" h="364">
                  <a:moveTo>
                    <a:pt x="534" y="0"/>
                  </a:moveTo>
                  <a:lnTo>
                    <a:pt x="529" y="0"/>
                  </a:lnTo>
                  <a:lnTo>
                    <a:pt x="518" y="13"/>
                  </a:lnTo>
                  <a:lnTo>
                    <a:pt x="497" y="26"/>
                  </a:lnTo>
                  <a:lnTo>
                    <a:pt x="470" y="46"/>
                  </a:lnTo>
                  <a:lnTo>
                    <a:pt x="439" y="65"/>
                  </a:lnTo>
                  <a:lnTo>
                    <a:pt x="396" y="91"/>
                  </a:lnTo>
                  <a:lnTo>
                    <a:pt x="312" y="150"/>
                  </a:lnTo>
                  <a:lnTo>
                    <a:pt x="217" y="215"/>
                  </a:lnTo>
                  <a:lnTo>
                    <a:pt x="127" y="280"/>
                  </a:lnTo>
                  <a:lnTo>
                    <a:pt x="90" y="306"/>
                  </a:lnTo>
                  <a:lnTo>
                    <a:pt x="53" y="325"/>
                  </a:lnTo>
                  <a:lnTo>
                    <a:pt x="21" y="351"/>
                  </a:lnTo>
                  <a:lnTo>
                    <a:pt x="0" y="364"/>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4" name="Freeform 34"/>
            <p:cNvSpPr>
              <a:spLocks/>
            </p:cNvSpPr>
            <p:nvPr/>
          </p:nvSpPr>
          <p:spPr bwMode="auto">
            <a:xfrm>
              <a:off x="1399" y="3045"/>
              <a:ext cx="90" cy="58"/>
            </a:xfrm>
            <a:custGeom>
              <a:avLst/>
              <a:gdLst>
                <a:gd name="T0" fmla="*/ 90 w 90"/>
                <a:gd name="T1" fmla="*/ 0 h 58"/>
                <a:gd name="T2" fmla="*/ 58 w 90"/>
                <a:gd name="T3" fmla="*/ 19 h 58"/>
                <a:gd name="T4" fmla="*/ 26 w 90"/>
                <a:gd name="T5" fmla="*/ 39 h 58"/>
                <a:gd name="T6" fmla="*/ 10 w 90"/>
                <a:gd name="T7" fmla="*/ 52 h 58"/>
                <a:gd name="T8" fmla="*/ 0 w 90"/>
                <a:gd name="T9" fmla="*/ 58 h 58"/>
                <a:gd name="T10" fmla="*/ 0 w 90"/>
                <a:gd name="T11" fmla="*/ 58 h 58"/>
              </a:gdLst>
              <a:ahLst/>
              <a:cxnLst>
                <a:cxn ang="0">
                  <a:pos x="T0" y="T1"/>
                </a:cxn>
                <a:cxn ang="0">
                  <a:pos x="T2" y="T3"/>
                </a:cxn>
                <a:cxn ang="0">
                  <a:pos x="T4" y="T5"/>
                </a:cxn>
                <a:cxn ang="0">
                  <a:pos x="T6" y="T7"/>
                </a:cxn>
                <a:cxn ang="0">
                  <a:pos x="T8" y="T9"/>
                </a:cxn>
                <a:cxn ang="0">
                  <a:pos x="T10" y="T11"/>
                </a:cxn>
              </a:cxnLst>
              <a:rect l="0" t="0" r="r" b="b"/>
              <a:pathLst>
                <a:path w="90" h="58">
                  <a:moveTo>
                    <a:pt x="90" y="0"/>
                  </a:moveTo>
                  <a:lnTo>
                    <a:pt x="58" y="19"/>
                  </a:lnTo>
                  <a:lnTo>
                    <a:pt x="26" y="39"/>
                  </a:lnTo>
                  <a:lnTo>
                    <a:pt x="10" y="52"/>
                  </a:lnTo>
                  <a:lnTo>
                    <a:pt x="0" y="58"/>
                  </a:lnTo>
                  <a:lnTo>
                    <a:pt x="0" y="58"/>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5" name="Freeform 35"/>
            <p:cNvSpPr>
              <a:spLocks/>
            </p:cNvSpPr>
            <p:nvPr/>
          </p:nvSpPr>
          <p:spPr bwMode="auto">
            <a:xfrm>
              <a:off x="1399" y="3058"/>
              <a:ext cx="68" cy="45"/>
            </a:xfrm>
            <a:custGeom>
              <a:avLst/>
              <a:gdLst>
                <a:gd name="T0" fmla="*/ 0 w 68"/>
                <a:gd name="T1" fmla="*/ 45 h 45"/>
                <a:gd name="T2" fmla="*/ 5 w 68"/>
                <a:gd name="T3" fmla="*/ 39 h 45"/>
                <a:gd name="T4" fmla="*/ 21 w 68"/>
                <a:gd name="T5" fmla="*/ 32 h 45"/>
                <a:gd name="T6" fmla="*/ 42 w 68"/>
                <a:gd name="T7" fmla="*/ 19 h 45"/>
                <a:gd name="T8" fmla="*/ 68 w 68"/>
                <a:gd name="T9" fmla="*/ 0 h 45"/>
              </a:gdLst>
              <a:ahLst/>
              <a:cxnLst>
                <a:cxn ang="0">
                  <a:pos x="T0" y="T1"/>
                </a:cxn>
                <a:cxn ang="0">
                  <a:pos x="T2" y="T3"/>
                </a:cxn>
                <a:cxn ang="0">
                  <a:pos x="T4" y="T5"/>
                </a:cxn>
                <a:cxn ang="0">
                  <a:pos x="T6" y="T7"/>
                </a:cxn>
                <a:cxn ang="0">
                  <a:pos x="T8" y="T9"/>
                </a:cxn>
              </a:cxnLst>
              <a:rect l="0" t="0" r="r" b="b"/>
              <a:pathLst>
                <a:path w="68" h="45">
                  <a:moveTo>
                    <a:pt x="0" y="45"/>
                  </a:moveTo>
                  <a:lnTo>
                    <a:pt x="5" y="39"/>
                  </a:lnTo>
                  <a:lnTo>
                    <a:pt x="21" y="32"/>
                  </a:lnTo>
                  <a:lnTo>
                    <a:pt x="42" y="19"/>
                  </a:lnTo>
                  <a:lnTo>
                    <a:pt x="68"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6" name="Freeform 36"/>
            <p:cNvSpPr>
              <a:spLocks/>
            </p:cNvSpPr>
            <p:nvPr/>
          </p:nvSpPr>
          <p:spPr bwMode="auto">
            <a:xfrm>
              <a:off x="1467" y="1376"/>
              <a:ext cx="2476" cy="1682"/>
            </a:xfrm>
            <a:custGeom>
              <a:avLst/>
              <a:gdLst>
                <a:gd name="T0" fmla="*/ 0 w 2476"/>
                <a:gd name="T1" fmla="*/ 1682 h 1682"/>
                <a:gd name="T2" fmla="*/ 43 w 2476"/>
                <a:gd name="T3" fmla="*/ 1650 h 1682"/>
                <a:gd name="T4" fmla="*/ 96 w 2476"/>
                <a:gd name="T5" fmla="*/ 1617 h 1682"/>
                <a:gd name="T6" fmla="*/ 154 w 2476"/>
                <a:gd name="T7" fmla="*/ 1578 h 1682"/>
                <a:gd name="T8" fmla="*/ 217 w 2476"/>
                <a:gd name="T9" fmla="*/ 1533 h 1682"/>
                <a:gd name="T10" fmla="*/ 291 w 2476"/>
                <a:gd name="T11" fmla="*/ 1487 h 1682"/>
                <a:gd name="T12" fmla="*/ 371 w 2476"/>
                <a:gd name="T13" fmla="*/ 1435 h 1682"/>
                <a:gd name="T14" fmla="*/ 450 w 2476"/>
                <a:gd name="T15" fmla="*/ 1377 h 1682"/>
                <a:gd name="T16" fmla="*/ 535 w 2476"/>
                <a:gd name="T17" fmla="*/ 1318 h 1682"/>
                <a:gd name="T18" fmla="*/ 720 w 2476"/>
                <a:gd name="T19" fmla="*/ 1195 h 1682"/>
                <a:gd name="T20" fmla="*/ 916 w 2476"/>
                <a:gd name="T21" fmla="*/ 1059 h 1682"/>
                <a:gd name="T22" fmla="*/ 1117 w 2476"/>
                <a:gd name="T23" fmla="*/ 922 h 1682"/>
                <a:gd name="T24" fmla="*/ 1318 w 2476"/>
                <a:gd name="T25" fmla="*/ 786 h 1682"/>
                <a:gd name="T26" fmla="*/ 1519 w 2476"/>
                <a:gd name="T27" fmla="*/ 650 h 1682"/>
                <a:gd name="T28" fmla="*/ 1709 w 2476"/>
                <a:gd name="T29" fmla="*/ 520 h 1682"/>
                <a:gd name="T30" fmla="*/ 1894 w 2476"/>
                <a:gd name="T31" fmla="*/ 396 h 1682"/>
                <a:gd name="T32" fmla="*/ 1979 w 2476"/>
                <a:gd name="T33" fmla="*/ 338 h 1682"/>
                <a:gd name="T34" fmla="*/ 2058 w 2476"/>
                <a:gd name="T35" fmla="*/ 286 h 1682"/>
                <a:gd name="T36" fmla="*/ 2138 w 2476"/>
                <a:gd name="T37" fmla="*/ 234 h 1682"/>
                <a:gd name="T38" fmla="*/ 2207 w 2476"/>
                <a:gd name="T39" fmla="*/ 182 h 1682"/>
                <a:gd name="T40" fmla="*/ 2270 w 2476"/>
                <a:gd name="T41" fmla="*/ 143 h 1682"/>
                <a:gd name="T42" fmla="*/ 2328 w 2476"/>
                <a:gd name="T43" fmla="*/ 104 h 1682"/>
                <a:gd name="T44" fmla="*/ 2376 w 2476"/>
                <a:gd name="T45" fmla="*/ 65 h 1682"/>
                <a:gd name="T46" fmla="*/ 2418 w 2476"/>
                <a:gd name="T47" fmla="*/ 39 h 1682"/>
                <a:gd name="T48" fmla="*/ 2450 w 2476"/>
                <a:gd name="T49" fmla="*/ 20 h 1682"/>
                <a:gd name="T50" fmla="*/ 2476 w 2476"/>
                <a:gd name="T51" fmla="*/ 0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6" h="1682">
                  <a:moveTo>
                    <a:pt x="0" y="1682"/>
                  </a:moveTo>
                  <a:lnTo>
                    <a:pt x="43" y="1650"/>
                  </a:lnTo>
                  <a:lnTo>
                    <a:pt x="96" y="1617"/>
                  </a:lnTo>
                  <a:lnTo>
                    <a:pt x="154" y="1578"/>
                  </a:lnTo>
                  <a:lnTo>
                    <a:pt x="217" y="1533"/>
                  </a:lnTo>
                  <a:lnTo>
                    <a:pt x="291" y="1487"/>
                  </a:lnTo>
                  <a:lnTo>
                    <a:pt x="371" y="1435"/>
                  </a:lnTo>
                  <a:lnTo>
                    <a:pt x="450" y="1377"/>
                  </a:lnTo>
                  <a:lnTo>
                    <a:pt x="535" y="1318"/>
                  </a:lnTo>
                  <a:lnTo>
                    <a:pt x="720" y="1195"/>
                  </a:lnTo>
                  <a:lnTo>
                    <a:pt x="916" y="1059"/>
                  </a:lnTo>
                  <a:lnTo>
                    <a:pt x="1117" y="922"/>
                  </a:lnTo>
                  <a:lnTo>
                    <a:pt x="1318" y="786"/>
                  </a:lnTo>
                  <a:lnTo>
                    <a:pt x="1519" y="650"/>
                  </a:lnTo>
                  <a:lnTo>
                    <a:pt x="1709" y="520"/>
                  </a:lnTo>
                  <a:lnTo>
                    <a:pt x="1894" y="396"/>
                  </a:lnTo>
                  <a:lnTo>
                    <a:pt x="1979" y="338"/>
                  </a:lnTo>
                  <a:lnTo>
                    <a:pt x="2058" y="286"/>
                  </a:lnTo>
                  <a:lnTo>
                    <a:pt x="2138" y="234"/>
                  </a:lnTo>
                  <a:lnTo>
                    <a:pt x="2207" y="182"/>
                  </a:lnTo>
                  <a:lnTo>
                    <a:pt x="2270" y="143"/>
                  </a:lnTo>
                  <a:lnTo>
                    <a:pt x="2328" y="104"/>
                  </a:lnTo>
                  <a:lnTo>
                    <a:pt x="2376" y="65"/>
                  </a:lnTo>
                  <a:lnTo>
                    <a:pt x="2418" y="39"/>
                  </a:lnTo>
                  <a:lnTo>
                    <a:pt x="2450" y="20"/>
                  </a:lnTo>
                  <a:lnTo>
                    <a:pt x="2476"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7" name="Freeform 37"/>
            <p:cNvSpPr>
              <a:spLocks/>
            </p:cNvSpPr>
            <p:nvPr/>
          </p:nvSpPr>
          <p:spPr bwMode="auto">
            <a:xfrm>
              <a:off x="2742" y="1357"/>
              <a:ext cx="1228" cy="837"/>
            </a:xfrm>
            <a:custGeom>
              <a:avLst/>
              <a:gdLst>
                <a:gd name="T0" fmla="*/ 1201 w 1228"/>
                <a:gd name="T1" fmla="*/ 19 h 837"/>
                <a:gd name="T2" fmla="*/ 1217 w 1228"/>
                <a:gd name="T3" fmla="*/ 6 h 837"/>
                <a:gd name="T4" fmla="*/ 1228 w 1228"/>
                <a:gd name="T5" fmla="*/ 0 h 837"/>
                <a:gd name="T6" fmla="*/ 1228 w 1228"/>
                <a:gd name="T7" fmla="*/ 0 h 837"/>
                <a:gd name="T8" fmla="*/ 1228 w 1228"/>
                <a:gd name="T9" fmla="*/ 6 h 837"/>
                <a:gd name="T10" fmla="*/ 1217 w 1228"/>
                <a:gd name="T11" fmla="*/ 13 h 837"/>
                <a:gd name="T12" fmla="*/ 1201 w 1228"/>
                <a:gd name="T13" fmla="*/ 19 h 837"/>
                <a:gd name="T14" fmla="*/ 1180 w 1228"/>
                <a:gd name="T15" fmla="*/ 32 h 837"/>
                <a:gd name="T16" fmla="*/ 1154 w 1228"/>
                <a:gd name="T17" fmla="*/ 52 h 837"/>
                <a:gd name="T18" fmla="*/ 1122 w 1228"/>
                <a:gd name="T19" fmla="*/ 71 h 837"/>
                <a:gd name="T20" fmla="*/ 1090 w 1228"/>
                <a:gd name="T21" fmla="*/ 97 h 837"/>
                <a:gd name="T22" fmla="*/ 1011 w 1228"/>
                <a:gd name="T23" fmla="*/ 149 h 837"/>
                <a:gd name="T24" fmla="*/ 916 w 1228"/>
                <a:gd name="T25" fmla="*/ 214 h 837"/>
                <a:gd name="T26" fmla="*/ 815 w 1228"/>
                <a:gd name="T27" fmla="*/ 285 h 837"/>
                <a:gd name="T28" fmla="*/ 704 w 1228"/>
                <a:gd name="T29" fmla="*/ 357 h 837"/>
                <a:gd name="T30" fmla="*/ 593 w 1228"/>
                <a:gd name="T31" fmla="*/ 435 h 837"/>
                <a:gd name="T32" fmla="*/ 482 w 1228"/>
                <a:gd name="T33" fmla="*/ 513 h 837"/>
                <a:gd name="T34" fmla="*/ 371 w 1228"/>
                <a:gd name="T35" fmla="*/ 584 h 837"/>
                <a:gd name="T36" fmla="*/ 260 w 1228"/>
                <a:gd name="T37" fmla="*/ 662 h 837"/>
                <a:gd name="T38" fmla="*/ 164 w 1228"/>
                <a:gd name="T39" fmla="*/ 727 h 837"/>
                <a:gd name="T40" fmla="*/ 75 w 1228"/>
                <a:gd name="T41" fmla="*/ 785 h 837"/>
                <a:gd name="T42" fmla="*/ 38 w 1228"/>
                <a:gd name="T43" fmla="*/ 811 h 837"/>
                <a:gd name="T44" fmla="*/ 0 w 1228"/>
                <a:gd name="T45" fmla="*/ 837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28" h="837">
                  <a:moveTo>
                    <a:pt x="1201" y="19"/>
                  </a:moveTo>
                  <a:lnTo>
                    <a:pt x="1217" y="6"/>
                  </a:lnTo>
                  <a:lnTo>
                    <a:pt x="1228" y="0"/>
                  </a:lnTo>
                  <a:lnTo>
                    <a:pt x="1228" y="0"/>
                  </a:lnTo>
                  <a:lnTo>
                    <a:pt x="1228" y="6"/>
                  </a:lnTo>
                  <a:lnTo>
                    <a:pt x="1217" y="13"/>
                  </a:lnTo>
                  <a:lnTo>
                    <a:pt x="1201" y="19"/>
                  </a:lnTo>
                  <a:lnTo>
                    <a:pt x="1180" y="32"/>
                  </a:lnTo>
                  <a:lnTo>
                    <a:pt x="1154" y="52"/>
                  </a:lnTo>
                  <a:lnTo>
                    <a:pt x="1122" y="71"/>
                  </a:lnTo>
                  <a:lnTo>
                    <a:pt x="1090" y="97"/>
                  </a:lnTo>
                  <a:lnTo>
                    <a:pt x="1011" y="149"/>
                  </a:lnTo>
                  <a:lnTo>
                    <a:pt x="916" y="214"/>
                  </a:lnTo>
                  <a:lnTo>
                    <a:pt x="815" y="285"/>
                  </a:lnTo>
                  <a:lnTo>
                    <a:pt x="704" y="357"/>
                  </a:lnTo>
                  <a:lnTo>
                    <a:pt x="593" y="435"/>
                  </a:lnTo>
                  <a:lnTo>
                    <a:pt x="482" y="513"/>
                  </a:lnTo>
                  <a:lnTo>
                    <a:pt x="371" y="584"/>
                  </a:lnTo>
                  <a:lnTo>
                    <a:pt x="260" y="662"/>
                  </a:lnTo>
                  <a:lnTo>
                    <a:pt x="164" y="727"/>
                  </a:lnTo>
                  <a:lnTo>
                    <a:pt x="75" y="785"/>
                  </a:lnTo>
                  <a:lnTo>
                    <a:pt x="38" y="811"/>
                  </a:lnTo>
                  <a:lnTo>
                    <a:pt x="0" y="837"/>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8" name="Freeform 38"/>
            <p:cNvSpPr>
              <a:spLocks/>
            </p:cNvSpPr>
            <p:nvPr/>
          </p:nvSpPr>
          <p:spPr bwMode="auto">
            <a:xfrm>
              <a:off x="1795" y="2194"/>
              <a:ext cx="947" cy="643"/>
            </a:xfrm>
            <a:custGeom>
              <a:avLst/>
              <a:gdLst>
                <a:gd name="T0" fmla="*/ 947 w 947"/>
                <a:gd name="T1" fmla="*/ 0 h 643"/>
                <a:gd name="T2" fmla="*/ 678 w 947"/>
                <a:gd name="T3" fmla="*/ 182 h 643"/>
                <a:gd name="T4" fmla="*/ 551 w 947"/>
                <a:gd name="T5" fmla="*/ 273 h 643"/>
                <a:gd name="T6" fmla="*/ 424 w 947"/>
                <a:gd name="T7" fmla="*/ 357 h 643"/>
                <a:gd name="T8" fmla="*/ 302 w 947"/>
                <a:gd name="T9" fmla="*/ 435 h 643"/>
                <a:gd name="T10" fmla="*/ 191 w 947"/>
                <a:gd name="T11" fmla="*/ 513 h 643"/>
                <a:gd name="T12" fmla="*/ 90 w 947"/>
                <a:gd name="T13" fmla="*/ 585 h 643"/>
                <a:gd name="T14" fmla="*/ 0 w 947"/>
                <a:gd name="T15" fmla="*/ 643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7" h="643">
                  <a:moveTo>
                    <a:pt x="947" y="0"/>
                  </a:moveTo>
                  <a:lnTo>
                    <a:pt x="678" y="182"/>
                  </a:lnTo>
                  <a:lnTo>
                    <a:pt x="551" y="273"/>
                  </a:lnTo>
                  <a:lnTo>
                    <a:pt x="424" y="357"/>
                  </a:lnTo>
                  <a:lnTo>
                    <a:pt x="302" y="435"/>
                  </a:lnTo>
                  <a:lnTo>
                    <a:pt x="191" y="513"/>
                  </a:lnTo>
                  <a:lnTo>
                    <a:pt x="90" y="585"/>
                  </a:lnTo>
                  <a:lnTo>
                    <a:pt x="0" y="643"/>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9" name="Freeform 39"/>
            <p:cNvSpPr>
              <a:spLocks/>
            </p:cNvSpPr>
            <p:nvPr/>
          </p:nvSpPr>
          <p:spPr bwMode="auto">
            <a:xfrm>
              <a:off x="1404" y="2837"/>
              <a:ext cx="391" cy="266"/>
            </a:xfrm>
            <a:custGeom>
              <a:avLst/>
              <a:gdLst>
                <a:gd name="T0" fmla="*/ 391 w 391"/>
                <a:gd name="T1" fmla="*/ 0 h 266"/>
                <a:gd name="T2" fmla="*/ 317 w 391"/>
                <a:gd name="T3" fmla="*/ 52 h 266"/>
                <a:gd name="T4" fmla="*/ 243 w 391"/>
                <a:gd name="T5" fmla="*/ 98 h 266"/>
                <a:gd name="T6" fmla="*/ 180 w 391"/>
                <a:gd name="T7" fmla="*/ 143 h 266"/>
                <a:gd name="T8" fmla="*/ 116 w 391"/>
                <a:gd name="T9" fmla="*/ 189 h 266"/>
                <a:gd name="T10" fmla="*/ 63 w 391"/>
                <a:gd name="T11" fmla="*/ 221 h 266"/>
                <a:gd name="T12" fmla="*/ 26 w 391"/>
                <a:gd name="T13" fmla="*/ 247 h 266"/>
                <a:gd name="T14" fmla="*/ 11 w 391"/>
                <a:gd name="T15" fmla="*/ 260 h 266"/>
                <a:gd name="T16" fmla="*/ 5 w 391"/>
                <a:gd name="T17" fmla="*/ 266 h 266"/>
                <a:gd name="T18" fmla="*/ 0 w 391"/>
                <a:gd name="T19" fmla="*/ 266 h 266"/>
                <a:gd name="T20" fmla="*/ 0 w 391"/>
                <a:gd name="T21" fmla="*/ 266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1" h="266">
                  <a:moveTo>
                    <a:pt x="391" y="0"/>
                  </a:moveTo>
                  <a:lnTo>
                    <a:pt x="317" y="52"/>
                  </a:lnTo>
                  <a:lnTo>
                    <a:pt x="243" y="98"/>
                  </a:lnTo>
                  <a:lnTo>
                    <a:pt x="180" y="143"/>
                  </a:lnTo>
                  <a:lnTo>
                    <a:pt x="116" y="189"/>
                  </a:lnTo>
                  <a:lnTo>
                    <a:pt x="63" y="221"/>
                  </a:lnTo>
                  <a:lnTo>
                    <a:pt x="26" y="247"/>
                  </a:lnTo>
                  <a:lnTo>
                    <a:pt x="11" y="260"/>
                  </a:lnTo>
                  <a:lnTo>
                    <a:pt x="5" y="266"/>
                  </a:lnTo>
                  <a:lnTo>
                    <a:pt x="0" y="266"/>
                  </a:lnTo>
                  <a:lnTo>
                    <a:pt x="0" y="266"/>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0" name="Freeform 40"/>
            <p:cNvSpPr>
              <a:spLocks/>
            </p:cNvSpPr>
            <p:nvPr/>
          </p:nvSpPr>
          <p:spPr bwMode="auto">
            <a:xfrm>
              <a:off x="1404" y="2759"/>
              <a:ext cx="508" cy="344"/>
            </a:xfrm>
            <a:custGeom>
              <a:avLst/>
              <a:gdLst>
                <a:gd name="T0" fmla="*/ 0 w 508"/>
                <a:gd name="T1" fmla="*/ 344 h 344"/>
                <a:gd name="T2" fmla="*/ 11 w 508"/>
                <a:gd name="T3" fmla="*/ 338 h 344"/>
                <a:gd name="T4" fmla="*/ 26 w 508"/>
                <a:gd name="T5" fmla="*/ 325 h 344"/>
                <a:gd name="T6" fmla="*/ 48 w 508"/>
                <a:gd name="T7" fmla="*/ 312 h 344"/>
                <a:gd name="T8" fmla="*/ 74 w 508"/>
                <a:gd name="T9" fmla="*/ 292 h 344"/>
                <a:gd name="T10" fmla="*/ 111 w 508"/>
                <a:gd name="T11" fmla="*/ 267 h 344"/>
                <a:gd name="T12" fmla="*/ 148 w 508"/>
                <a:gd name="T13" fmla="*/ 247 h 344"/>
                <a:gd name="T14" fmla="*/ 233 w 508"/>
                <a:gd name="T15" fmla="*/ 189 h 344"/>
                <a:gd name="T16" fmla="*/ 317 w 508"/>
                <a:gd name="T17" fmla="*/ 130 h 344"/>
                <a:gd name="T18" fmla="*/ 397 w 508"/>
                <a:gd name="T19" fmla="*/ 78 h 344"/>
                <a:gd name="T20" fmla="*/ 434 w 508"/>
                <a:gd name="T21" fmla="*/ 52 h 344"/>
                <a:gd name="T22" fmla="*/ 466 w 508"/>
                <a:gd name="T23" fmla="*/ 33 h 344"/>
                <a:gd name="T24" fmla="*/ 487 w 508"/>
                <a:gd name="T25" fmla="*/ 13 h 344"/>
                <a:gd name="T26" fmla="*/ 508 w 508"/>
                <a:gd name="T27" fmla="*/ 0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8" h="344">
                  <a:moveTo>
                    <a:pt x="0" y="344"/>
                  </a:moveTo>
                  <a:lnTo>
                    <a:pt x="11" y="338"/>
                  </a:lnTo>
                  <a:lnTo>
                    <a:pt x="26" y="325"/>
                  </a:lnTo>
                  <a:lnTo>
                    <a:pt x="48" y="312"/>
                  </a:lnTo>
                  <a:lnTo>
                    <a:pt x="74" y="292"/>
                  </a:lnTo>
                  <a:lnTo>
                    <a:pt x="111" y="267"/>
                  </a:lnTo>
                  <a:lnTo>
                    <a:pt x="148" y="247"/>
                  </a:lnTo>
                  <a:lnTo>
                    <a:pt x="233" y="189"/>
                  </a:lnTo>
                  <a:lnTo>
                    <a:pt x="317" y="130"/>
                  </a:lnTo>
                  <a:lnTo>
                    <a:pt x="397" y="78"/>
                  </a:lnTo>
                  <a:lnTo>
                    <a:pt x="434" y="52"/>
                  </a:lnTo>
                  <a:lnTo>
                    <a:pt x="466" y="33"/>
                  </a:lnTo>
                  <a:lnTo>
                    <a:pt x="487" y="13"/>
                  </a:lnTo>
                  <a:lnTo>
                    <a:pt x="508"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1" name="Freeform 41"/>
            <p:cNvSpPr>
              <a:spLocks/>
            </p:cNvSpPr>
            <p:nvPr/>
          </p:nvSpPr>
          <p:spPr bwMode="auto">
            <a:xfrm>
              <a:off x="1880" y="2759"/>
              <a:ext cx="37" cy="20"/>
            </a:xfrm>
            <a:custGeom>
              <a:avLst/>
              <a:gdLst>
                <a:gd name="T0" fmla="*/ 32 w 37"/>
                <a:gd name="T1" fmla="*/ 0 h 20"/>
                <a:gd name="T2" fmla="*/ 37 w 37"/>
                <a:gd name="T3" fmla="*/ 0 h 20"/>
                <a:gd name="T4" fmla="*/ 32 w 37"/>
                <a:gd name="T5" fmla="*/ 0 h 20"/>
                <a:gd name="T6" fmla="*/ 21 w 37"/>
                <a:gd name="T7" fmla="*/ 7 h 20"/>
                <a:gd name="T8" fmla="*/ 11 w 37"/>
                <a:gd name="T9" fmla="*/ 13 h 20"/>
                <a:gd name="T10" fmla="*/ 0 w 37"/>
                <a:gd name="T11" fmla="*/ 20 h 20"/>
              </a:gdLst>
              <a:ahLst/>
              <a:cxnLst>
                <a:cxn ang="0">
                  <a:pos x="T0" y="T1"/>
                </a:cxn>
                <a:cxn ang="0">
                  <a:pos x="T2" y="T3"/>
                </a:cxn>
                <a:cxn ang="0">
                  <a:pos x="T4" y="T5"/>
                </a:cxn>
                <a:cxn ang="0">
                  <a:pos x="T6" y="T7"/>
                </a:cxn>
                <a:cxn ang="0">
                  <a:pos x="T8" y="T9"/>
                </a:cxn>
                <a:cxn ang="0">
                  <a:pos x="T10" y="T11"/>
                </a:cxn>
              </a:cxnLst>
              <a:rect l="0" t="0" r="r" b="b"/>
              <a:pathLst>
                <a:path w="37" h="20">
                  <a:moveTo>
                    <a:pt x="32" y="0"/>
                  </a:moveTo>
                  <a:lnTo>
                    <a:pt x="37" y="0"/>
                  </a:lnTo>
                  <a:lnTo>
                    <a:pt x="32" y="0"/>
                  </a:lnTo>
                  <a:lnTo>
                    <a:pt x="21" y="7"/>
                  </a:lnTo>
                  <a:lnTo>
                    <a:pt x="11" y="13"/>
                  </a:lnTo>
                  <a:lnTo>
                    <a:pt x="0" y="2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2" name="Freeform 42"/>
            <p:cNvSpPr>
              <a:spLocks/>
            </p:cNvSpPr>
            <p:nvPr/>
          </p:nvSpPr>
          <p:spPr bwMode="auto">
            <a:xfrm>
              <a:off x="1806" y="2779"/>
              <a:ext cx="74" cy="52"/>
            </a:xfrm>
            <a:custGeom>
              <a:avLst/>
              <a:gdLst>
                <a:gd name="T0" fmla="*/ 74 w 74"/>
                <a:gd name="T1" fmla="*/ 0 h 52"/>
                <a:gd name="T2" fmla="*/ 64 w 74"/>
                <a:gd name="T3" fmla="*/ 6 h 52"/>
                <a:gd name="T4" fmla="*/ 48 w 74"/>
                <a:gd name="T5" fmla="*/ 19 h 52"/>
                <a:gd name="T6" fmla="*/ 26 w 74"/>
                <a:gd name="T7" fmla="*/ 32 h 52"/>
                <a:gd name="T8" fmla="*/ 0 w 74"/>
                <a:gd name="T9" fmla="*/ 52 h 52"/>
              </a:gdLst>
              <a:ahLst/>
              <a:cxnLst>
                <a:cxn ang="0">
                  <a:pos x="T0" y="T1"/>
                </a:cxn>
                <a:cxn ang="0">
                  <a:pos x="T2" y="T3"/>
                </a:cxn>
                <a:cxn ang="0">
                  <a:pos x="T4" y="T5"/>
                </a:cxn>
                <a:cxn ang="0">
                  <a:pos x="T6" y="T7"/>
                </a:cxn>
                <a:cxn ang="0">
                  <a:pos x="T8" y="T9"/>
                </a:cxn>
              </a:cxnLst>
              <a:rect l="0" t="0" r="r" b="b"/>
              <a:pathLst>
                <a:path w="74" h="52">
                  <a:moveTo>
                    <a:pt x="74" y="0"/>
                  </a:moveTo>
                  <a:lnTo>
                    <a:pt x="64" y="6"/>
                  </a:lnTo>
                  <a:lnTo>
                    <a:pt x="48" y="19"/>
                  </a:lnTo>
                  <a:lnTo>
                    <a:pt x="26" y="32"/>
                  </a:lnTo>
                  <a:lnTo>
                    <a:pt x="0" y="52"/>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3" name="Freeform 43"/>
            <p:cNvSpPr>
              <a:spLocks/>
            </p:cNvSpPr>
            <p:nvPr/>
          </p:nvSpPr>
          <p:spPr bwMode="auto">
            <a:xfrm>
              <a:off x="1076" y="2831"/>
              <a:ext cx="730" cy="493"/>
            </a:xfrm>
            <a:custGeom>
              <a:avLst/>
              <a:gdLst>
                <a:gd name="T0" fmla="*/ 730 w 730"/>
                <a:gd name="T1" fmla="*/ 0 h 493"/>
                <a:gd name="T2" fmla="*/ 714 w 730"/>
                <a:gd name="T3" fmla="*/ 6 h 493"/>
                <a:gd name="T4" fmla="*/ 698 w 730"/>
                <a:gd name="T5" fmla="*/ 19 h 493"/>
                <a:gd name="T6" fmla="*/ 656 w 730"/>
                <a:gd name="T7" fmla="*/ 52 h 493"/>
                <a:gd name="T8" fmla="*/ 598 w 730"/>
                <a:gd name="T9" fmla="*/ 91 h 493"/>
                <a:gd name="T10" fmla="*/ 529 w 730"/>
                <a:gd name="T11" fmla="*/ 136 h 493"/>
                <a:gd name="T12" fmla="*/ 460 w 730"/>
                <a:gd name="T13" fmla="*/ 182 h 493"/>
                <a:gd name="T14" fmla="*/ 386 w 730"/>
                <a:gd name="T15" fmla="*/ 233 h 493"/>
                <a:gd name="T16" fmla="*/ 307 w 730"/>
                <a:gd name="T17" fmla="*/ 285 h 493"/>
                <a:gd name="T18" fmla="*/ 238 w 730"/>
                <a:gd name="T19" fmla="*/ 337 h 493"/>
                <a:gd name="T20" fmla="*/ 169 w 730"/>
                <a:gd name="T21" fmla="*/ 383 h 493"/>
                <a:gd name="T22" fmla="*/ 111 w 730"/>
                <a:gd name="T23" fmla="*/ 422 h 493"/>
                <a:gd name="T24" fmla="*/ 58 w 730"/>
                <a:gd name="T25" fmla="*/ 454 h 493"/>
                <a:gd name="T26" fmla="*/ 37 w 730"/>
                <a:gd name="T27" fmla="*/ 467 h 493"/>
                <a:gd name="T28" fmla="*/ 21 w 730"/>
                <a:gd name="T29" fmla="*/ 480 h 493"/>
                <a:gd name="T30" fmla="*/ 11 w 730"/>
                <a:gd name="T31" fmla="*/ 487 h 493"/>
                <a:gd name="T32" fmla="*/ 5 w 730"/>
                <a:gd name="T33" fmla="*/ 493 h 493"/>
                <a:gd name="T34" fmla="*/ 0 w 730"/>
                <a:gd name="T35" fmla="*/ 493 h 493"/>
                <a:gd name="T36" fmla="*/ 0 w 730"/>
                <a:gd name="T37" fmla="*/ 493 h 493"/>
                <a:gd name="T38" fmla="*/ 11 w 730"/>
                <a:gd name="T39" fmla="*/ 487 h 493"/>
                <a:gd name="T40" fmla="*/ 21 w 730"/>
                <a:gd name="T41" fmla="*/ 480 h 493"/>
                <a:gd name="T42" fmla="*/ 42 w 730"/>
                <a:gd name="T43" fmla="*/ 467 h 493"/>
                <a:gd name="T44" fmla="*/ 69 w 730"/>
                <a:gd name="T45" fmla="*/ 448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30" h="493">
                  <a:moveTo>
                    <a:pt x="730" y="0"/>
                  </a:moveTo>
                  <a:lnTo>
                    <a:pt x="714" y="6"/>
                  </a:lnTo>
                  <a:lnTo>
                    <a:pt x="698" y="19"/>
                  </a:lnTo>
                  <a:lnTo>
                    <a:pt x="656" y="52"/>
                  </a:lnTo>
                  <a:lnTo>
                    <a:pt x="598" y="91"/>
                  </a:lnTo>
                  <a:lnTo>
                    <a:pt x="529" y="136"/>
                  </a:lnTo>
                  <a:lnTo>
                    <a:pt x="460" y="182"/>
                  </a:lnTo>
                  <a:lnTo>
                    <a:pt x="386" y="233"/>
                  </a:lnTo>
                  <a:lnTo>
                    <a:pt x="307" y="285"/>
                  </a:lnTo>
                  <a:lnTo>
                    <a:pt x="238" y="337"/>
                  </a:lnTo>
                  <a:lnTo>
                    <a:pt x="169" y="383"/>
                  </a:lnTo>
                  <a:lnTo>
                    <a:pt x="111" y="422"/>
                  </a:lnTo>
                  <a:lnTo>
                    <a:pt x="58" y="454"/>
                  </a:lnTo>
                  <a:lnTo>
                    <a:pt x="37" y="467"/>
                  </a:lnTo>
                  <a:lnTo>
                    <a:pt x="21" y="480"/>
                  </a:lnTo>
                  <a:lnTo>
                    <a:pt x="11" y="487"/>
                  </a:lnTo>
                  <a:lnTo>
                    <a:pt x="5" y="493"/>
                  </a:lnTo>
                  <a:lnTo>
                    <a:pt x="0" y="493"/>
                  </a:lnTo>
                  <a:lnTo>
                    <a:pt x="0" y="493"/>
                  </a:lnTo>
                  <a:lnTo>
                    <a:pt x="11" y="487"/>
                  </a:lnTo>
                  <a:lnTo>
                    <a:pt x="21" y="480"/>
                  </a:lnTo>
                  <a:lnTo>
                    <a:pt x="42" y="467"/>
                  </a:lnTo>
                  <a:lnTo>
                    <a:pt x="69" y="448"/>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4" name="Freeform 44"/>
            <p:cNvSpPr>
              <a:spLocks/>
            </p:cNvSpPr>
            <p:nvPr/>
          </p:nvSpPr>
          <p:spPr bwMode="auto">
            <a:xfrm>
              <a:off x="1145" y="1558"/>
              <a:ext cx="2534" cy="1721"/>
            </a:xfrm>
            <a:custGeom>
              <a:avLst/>
              <a:gdLst>
                <a:gd name="T0" fmla="*/ 0 w 2534"/>
                <a:gd name="T1" fmla="*/ 1721 h 1721"/>
                <a:gd name="T2" fmla="*/ 37 w 2534"/>
                <a:gd name="T3" fmla="*/ 1695 h 1721"/>
                <a:gd name="T4" fmla="*/ 79 w 2534"/>
                <a:gd name="T5" fmla="*/ 1669 h 1721"/>
                <a:gd name="T6" fmla="*/ 132 w 2534"/>
                <a:gd name="T7" fmla="*/ 1630 h 1721"/>
                <a:gd name="T8" fmla="*/ 195 w 2534"/>
                <a:gd name="T9" fmla="*/ 1591 h 1721"/>
                <a:gd name="T10" fmla="*/ 264 w 2534"/>
                <a:gd name="T11" fmla="*/ 1539 h 1721"/>
                <a:gd name="T12" fmla="*/ 338 w 2534"/>
                <a:gd name="T13" fmla="*/ 1487 h 1721"/>
                <a:gd name="T14" fmla="*/ 423 w 2534"/>
                <a:gd name="T15" fmla="*/ 1435 h 1721"/>
                <a:gd name="T16" fmla="*/ 513 w 2534"/>
                <a:gd name="T17" fmla="*/ 1370 h 1721"/>
                <a:gd name="T18" fmla="*/ 608 w 2534"/>
                <a:gd name="T19" fmla="*/ 1312 h 1721"/>
                <a:gd name="T20" fmla="*/ 703 w 2534"/>
                <a:gd name="T21" fmla="*/ 1240 h 1721"/>
                <a:gd name="T22" fmla="*/ 910 w 2534"/>
                <a:gd name="T23" fmla="*/ 1104 h 1721"/>
                <a:gd name="T24" fmla="*/ 1127 w 2534"/>
                <a:gd name="T25" fmla="*/ 955 h 1721"/>
                <a:gd name="T26" fmla="*/ 1344 w 2534"/>
                <a:gd name="T27" fmla="*/ 805 h 1721"/>
                <a:gd name="T28" fmla="*/ 1560 w 2534"/>
                <a:gd name="T29" fmla="*/ 662 h 1721"/>
                <a:gd name="T30" fmla="*/ 1767 w 2534"/>
                <a:gd name="T31" fmla="*/ 519 h 1721"/>
                <a:gd name="T32" fmla="*/ 1867 w 2534"/>
                <a:gd name="T33" fmla="*/ 455 h 1721"/>
                <a:gd name="T34" fmla="*/ 1963 w 2534"/>
                <a:gd name="T35" fmla="*/ 390 h 1721"/>
                <a:gd name="T36" fmla="*/ 2052 w 2534"/>
                <a:gd name="T37" fmla="*/ 325 h 1721"/>
                <a:gd name="T38" fmla="*/ 2137 w 2534"/>
                <a:gd name="T39" fmla="*/ 273 h 1721"/>
                <a:gd name="T40" fmla="*/ 2216 w 2534"/>
                <a:gd name="T41" fmla="*/ 214 h 1721"/>
                <a:gd name="T42" fmla="*/ 2285 w 2534"/>
                <a:gd name="T43" fmla="*/ 169 h 1721"/>
                <a:gd name="T44" fmla="*/ 2349 w 2534"/>
                <a:gd name="T45" fmla="*/ 123 h 1721"/>
                <a:gd name="T46" fmla="*/ 2407 w 2534"/>
                <a:gd name="T47" fmla="*/ 84 h 1721"/>
                <a:gd name="T48" fmla="*/ 2455 w 2534"/>
                <a:gd name="T49" fmla="*/ 52 h 1721"/>
                <a:gd name="T50" fmla="*/ 2492 w 2534"/>
                <a:gd name="T51" fmla="*/ 26 h 1721"/>
                <a:gd name="T52" fmla="*/ 2518 w 2534"/>
                <a:gd name="T53" fmla="*/ 13 h 1721"/>
                <a:gd name="T54" fmla="*/ 2534 w 2534"/>
                <a:gd name="T55" fmla="*/ 0 h 1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534" h="1721">
                  <a:moveTo>
                    <a:pt x="0" y="1721"/>
                  </a:moveTo>
                  <a:lnTo>
                    <a:pt x="37" y="1695"/>
                  </a:lnTo>
                  <a:lnTo>
                    <a:pt x="79" y="1669"/>
                  </a:lnTo>
                  <a:lnTo>
                    <a:pt x="132" y="1630"/>
                  </a:lnTo>
                  <a:lnTo>
                    <a:pt x="195" y="1591"/>
                  </a:lnTo>
                  <a:lnTo>
                    <a:pt x="264" y="1539"/>
                  </a:lnTo>
                  <a:lnTo>
                    <a:pt x="338" y="1487"/>
                  </a:lnTo>
                  <a:lnTo>
                    <a:pt x="423" y="1435"/>
                  </a:lnTo>
                  <a:lnTo>
                    <a:pt x="513" y="1370"/>
                  </a:lnTo>
                  <a:lnTo>
                    <a:pt x="608" y="1312"/>
                  </a:lnTo>
                  <a:lnTo>
                    <a:pt x="703" y="1240"/>
                  </a:lnTo>
                  <a:lnTo>
                    <a:pt x="910" y="1104"/>
                  </a:lnTo>
                  <a:lnTo>
                    <a:pt x="1127" y="955"/>
                  </a:lnTo>
                  <a:lnTo>
                    <a:pt x="1344" y="805"/>
                  </a:lnTo>
                  <a:lnTo>
                    <a:pt x="1560" y="662"/>
                  </a:lnTo>
                  <a:lnTo>
                    <a:pt x="1767" y="519"/>
                  </a:lnTo>
                  <a:lnTo>
                    <a:pt x="1867" y="455"/>
                  </a:lnTo>
                  <a:lnTo>
                    <a:pt x="1963" y="390"/>
                  </a:lnTo>
                  <a:lnTo>
                    <a:pt x="2052" y="325"/>
                  </a:lnTo>
                  <a:lnTo>
                    <a:pt x="2137" y="273"/>
                  </a:lnTo>
                  <a:lnTo>
                    <a:pt x="2216" y="214"/>
                  </a:lnTo>
                  <a:lnTo>
                    <a:pt x="2285" y="169"/>
                  </a:lnTo>
                  <a:lnTo>
                    <a:pt x="2349" y="123"/>
                  </a:lnTo>
                  <a:lnTo>
                    <a:pt x="2407" y="84"/>
                  </a:lnTo>
                  <a:lnTo>
                    <a:pt x="2455" y="52"/>
                  </a:lnTo>
                  <a:lnTo>
                    <a:pt x="2492" y="26"/>
                  </a:lnTo>
                  <a:lnTo>
                    <a:pt x="2518" y="13"/>
                  </a:lnTo>
                  <a:lnTo>
                    <a:pt x="2534"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5" name="Freeform 45"/>
            <p:cNvSpPr>
              <a:spLocks/>
            </p:cNvSpPr>
            <p:nvPr/>
          </p:nvSpPr>
          <p:spPr bwMode="auto">
            <a:xfrm>
              <a:off x="1785" y="1551"/>
              <a:ext cx="1899" cy="1293"/>
            </a:xfrm>
            <a:custGeom>
              <a:avLst/>
              <a:gdLst>
                <a:gd name="T0" fmla="*/ 1894 w 1899"/>
                <a:gd name="T1" fmla="*/ 7 h 1293"/>
                <a:gd name="T2" fmla="*/ 1899 w 1899"/>
                <a:gd name="T3" fmla="*/ 0 h 1293"/>
                <a:gd name="T4" fmla="*/ 1899 w 1899"/>
                <a:gd name="T5" fmla="*/ 7 h 1293"/>
                <a:gd name="T6" fmla="*/ 1889 w 1899"/>
                <a:gd name="T7" fmla="*/ 13 h 1293"/>
                <a:gd name="T8" fmla="*/ 1867 w 1899"/>
                <a:gd name="T9" fmla="*/ 26 h 1293"/>
                <a:gd name="T10" fmla="*/ 1846 w 1899"/>
                <a:gd name="T11" fmla="*/ 39 h 1293"/>
                <a:gd name="T12" fmla="*/ 1815 w 1899"/>
                <a:gd name="T13" fmla="*/ 59 h 1293"/>
                <a:gd name="T14" fmla="*/ 1778 w 1899"/>
                <a:gd name="T15" fmla="*/ 85 h 1293"/>
                <a:gd name="T16" fmla="*/ 1730 w 1899"/>
                <a:gd name="T17" fmla="*/ 117 h 1293"/>
                <a:gd name="T18" fmla="*/ 1682 w 1899"/>
                <a:gd name="T19" fmla="*/ 150 h 1293"/>
                <a:gd name="T20" fmla="*/ 1629 w 1899"/>
                <a:gd name="T21" fmla="*/ 189 h 1293"/>
                <a:gd name="T22" fmla="*/ 1571 w 1899"/>
                <a:gd name="T23" fmla="*/ 228 h 1293"/>
                <a:gd name="T24" fmla="*/ 1508 w 1899"/>
                <a:gd name="T25" fmla="*/ 267 h 1293"/>
                <a:gd name="T26" fmla="*/ 1370 w 1899"/>
                <a:gd name="T27" fmla="*/ 364 h 1293"/>
                <a:gd name="T28" fmla="*/ 1222 w 1899"/>
                <a:gd name="T29" fmla="*/ 462 h 1293"/>
                <a:gd name="T30" fmla="*/ 1069 w 1899"/>
                <a:gd name="T31" fmla="*/ 565 h 1293"/>
                <a:gd name="T32" fmla="*/ 905 w 1899"/>
                <a:gd name="T33" fmla="*/ 676 h 1293"/>
                <a:gd name="T34" fmla="*/ 741 w 1899"/>
                <a:gd name="T35" fmla="*/ 793 h 1293"/>
                <a:gd name="T36" fmla="*/ 577 w 1899"/>
                <a:gd name="T37" fmla="*/ 903 h 1293"/>
                <a:gd name="T38" fmla="*/ 418 w 1899"/>
                <a:gd name="T39" fmla="*/ 1007 h 1293"/>
                <a:gd name="T40" fmla="*/ 264 w 1899"/>
                <a:gd name="T41" fmla="*/ 1111 h 1293"/>
                <a:gd name="T42" fmla="*/ 127 w 1899"/>
                <a:gd name="T43" fmla="*/ 1208 h 1293"/>
                <a:gd name="T44" fmla="*/ 63 w 1899"/>
                <a:gd name="T45" fmla="*/ 1254 h 1293"/>
                <a:gd name="T46" fmla="*/ 0 w 1899"/>
                <a:gd name="T47" fmla="*/ 1293 h 1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99" h="1293">
                  <a:moveTo>
                    <a:pt x="1894" y="7"/>
                  </a:moveTo>
                  <a:lnTo>
                    <a:pt x="1899" y="0"/>
                  </a:lnTo>
                  <a:lnTo>
                    <a:pt x="1899" y="7"/>
                  </a:lnTo>
                  <a:lnTo>
                    <a:pt x="1889" y="13"/>
                  </a:lnTo>
                  <a:lnTo>
                    <a:pt x="1867" y="26"/>
                  </a:lnTo>
                  <a:lnTo>
                    <a:pt x="1846" y="39"/>
                  </a:lnTo>
                  <a:lnTo>
                    <a:pt x="1815" y="59"/>
                  </a:lnTo>
                  <a:lnTo>
                    <a:pt x="1778" y="85"/>
                  </a:lnTo>
                  <a:lnTo>
                    <a:pt x="1730" y="117"/>
                  </a:lnTo>
                  <a:lnTo>
                    <a:pt x="1682" y="150"/>
                  </a:lnTo>
                  <a:lnTo>
                    <a:pt x="1629" y="189"/>
                  </a:lnTo>
                  <a:lnTo>
                    <a:pt x="1571" y="228"/>
                  </a:lnTo>
                  <a:lnTo>
                    <a:pt x="1508" y="267"/>
                  </a:lnTo>
                  <a:lnTo>
                    <a:pt x="1370" y="364"/>
                  </a:lnTo>
                  <a:lnTo>
                    <a:pt x="1222" y="462"/>
                  </a:lnTo>
                  <a:lnTo>
                    <a:pt x="1069" y="565"/>
                  </a:lnTo>
                  <a:lnTo>
                    <a:pt x="905" y="676"/>
                  </a:lnTo>
                  <a:lnTo>
                    <a:pt x="741" y="793"/>
                  </a:lnTo>
                  <a:lnTo>
                    <a:pt x="577" y="903"/>
                  </a:lnTo>
                  <a:lnTo>
                    <a:pt x="418" y="1007"/>
                  </a:lnTo>
                  <a:lnTo>
                    <a:pt x="264" y="1111"/>
                  </a:lnTo>
                  <a:lnTo>
                    <a:pt x="127" y="1208"/>
                  </a:lnTo>
                  <a:lnTo>
                    <a:pt x="63" y="1254"/>
                  </a:lnTo>
                  <a:lnTo>
                    <a:pt x="0" y="1293"/>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6" name="Freeform 46"/>
            <p:cNvSpPr>
              <a:spLocks/>
            </p:cNvSpPr>
            <p:nvPr/>
          </p:nvSpPr>
          <p:spPr bwMode="auto">
            <a:xfrm>
              <a:off x="1721" y="2506"/>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67" name="Freeform 47"/>
            <p:cNvSpPr>
              <a:spLocks/>
            </p:cNvSpPr>
            <p:nvPr/>
          </p:nvSpPr>
          <p:spPr bwMode="auto">
            <a:xfrm>
              <a:off x="2499" y="2526"/>
              <a:ext cx="42" cy="51"/>
            </a:xfrm>
            <a:custGeom>
              <a:avLst/>
              <a:gdLst>
                <a:gd name="T0" fmla="*/ 21 w 42"/>
                <a:gd name="T1" fmla="*/ 0 h 51"/>
                <a:gd name="T2" fmla="*/ 42 w 42"/>
                <a:gd name="T3" fmla="*/ 25 h 51"/>
                <a:gd name="T4" fmla="*/ 21 w 42"/>
                <a:gd name="T5" fmla="*/ 51 h 51"/>
                <a:gd name="T6" fmla="*/ 0 w 42"/>
                <a:gd name="T7" fmla="*/ 25 h 51"/>
                <a:gd name="T8" fmla="*/ 21 w 42"/>
                <a:gd name="T9" fmla="*/ 0 h 51"/>
              </a:gdLst>
              <a:ahLst/>
              <a:cxnLst>
                <a:cxn ang="0">
                  <a:pos x="T0" y="T1"/>
                </a:cxn>
                <a:cxn ang="0">
                  <a:pos x="T2" y="T3"/>
                </a:cxn>
                <a:cxn ang="0">
                  <a:pos x="T4" y="T5"/>
                </a:cxn>
                <a:cxn ang="0">
                  <a:pos x="T6" y="T7"/>
                </a:cxn>
                <a:cxn ang="0">
                  <a:pos x="T8" y="T9"/>
                </a:cxn>
              </a:cxnLst>
              <a:rect l="0" t="0" r="r" b="b"/>
              <a:pathLst>
                <a:path w="42" h="51">
                  <a:moveTo>
                    <a:pt x="21" y="0"/>
                  </a:moveTo>
                  <a:lnTo>
                    <a:pt x="42" y="25"/>
                  </a:lnTo>
                  <a:lnTo>
                    <a:pt x="21" y="51"/>
                  </a:lnTo>
                  <a:lnTo>
                    <a:pt x="0" y="25"/>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68" name="Freeform 48"/>
            <p:cNvSpPr>
              <a:spLocks/>
            </p:cNvSpPr>
            <p:nvPr/>
          </p:nvSpPr>
          <p:spPr bwMode="auto">
            <a:xfrm>
              <a:off x="1520" y="307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69" name="Freeform 49"/>
            <p:cNvSpPr>
              <a:spLocks/>
            </p:cNvSpPr>
            <p:nvPr/>
          </p:nvSpPr>
          <p:spPr bwMode="auto">
            <a:xfrm>
              <a:off x="2113" y="265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0" name="Freeform 50"/>
            <p:cNvSpPr>
              <a:spLocks/>
            </p:cNvSpPr>
            <p:nvPr/>
          </p:nvSpPr>
          <p:spPr bwMode="auto">
            <a:xfrm>
              <a:off x="1314" y="3019"/>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1" name="Freeform 51"/>
            <p:cNvSpPr>
              <a:spLocks/>
            </p:cNvSpPr>
            <p:nvPr/>
          </p:nvSpPr>
          <p:spPr bwMode="auto">
            <a:xfrm>
              <a:off x="1684" y="3077"/>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2" name="Freeform 52"/>
            <p:cNvSpPr>
              <a:spLocks/>
            </p:cNvSpPr>
            <p:nvPr/>
          </p:nvSpPr>
          <p:spPr bwMode="auto">
            <a:xfrm>
              <a:off x="1753" y="30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3" name="Freeform 53"/>
            <p:cNvSpPr>
              <a:spLocks/>
            </p:cNvSpPr>
            <p:nvPr/>
          </p:nvSpPr>
          <p:spPr bwMode="auto">
            <a:xfrm>
              <a:off x="2906" y="1350"/>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4" name="Freeform 54"/>
            <p:cNvSpPr>
              <a:spLocks/>
            </p:cNvSpPr>
            <p:nvPr/>
          </p:nvSpPr>
          <p:spPr bwMode="auto">
            <a:xfrm>
              <a:off x="3404" y="2168"/>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5" name="Freeform 55"/>
            <p:cNvSpPr>
              <a:spLocks/>
            </p:cNvSpPr>
            <p:nvPr/>
          </p:nvSpPr>
          <p:spPr bwMode="auto">
            <a:xfrm>
              <a:off x="1684" y="281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6" name="Freeform 56"/>
            <p:cNvSpPr>
              <a:spLocks/>
            </p:cNvSpPr>
            <p:nvPr/>
          </p:nvSpPr>
          <p:spPr bwMode="auto">
            <a:xfrm>
              <a:off x="1415" y="3077"/>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7" name="Freeform 57"/>
            <p:cNvSpPr>
              <a:spLocks/>
            </p:cNvSpPr>
            <p:nvPr/>
          </p:nvSpPr>
          <p:spPr bwMode="auto">
            <a:xfrm>
              <a:off x="1891" y="2733"/>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8" name="Freeform 58"/>
            <p:cNvSpPr>
              <a:spLocks/>
            </p:cNvSpPr>
            <p:nvPr/>
          </p:nvSpPr>
          <p:spPr bwMode="auto">
            <a:xfrm>
              <a:off x="1594" y="27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9" name="Freeform 59"/>
            <p:cNvSpPr>
              <a:spLocks/>
            </p:cNvSpPr>
            <p:nvPr/>
          </p:nvSpPr>
          <p:spPr bwMode="auto">
            <a:xfrm>
              <a:off x="1743" y="280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80" name="Freeform 60"/>
            <p:cNvSpPr>
              <a:spLocks/>
            </p:cNvSpPr>
            <p:nvPr/>
          </p:nvSpPr>
          <p:spPr bwMode="auto">
            <a:xfrm>
              <a:off x="1430" y="32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81" name="Freeform 61"/>
            <p:cNvSpPr>
              <a:spLocks/>
            </p:cNvSpPr>
            <p:nvPr/>
          </p:nvSpPr>
          <p:spPr bwMode="auto">
            <a:xfrm>
              <a:off x="3663" y="15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82" name="Freeform 62"/>
            <p:cNvSpPr>
              <a:spLocks/>
            </p:cNvSpPr>
            <p:nvPr/>
          </p:nvSpPr>
          <p:spPr bwMode="auto">
            <a:xfrm>
              <a:off x="1631" y="2818"/>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83" name="Freeform 63"/>
            <p:cNvSpPr>
              <a:spLocks/>
            </p:cNvSpPr>
            <p:nvPr/>
          </p:nvSpPr>
          <p:spPr bwMode="auto">
            <a:xfrm>
              <a:off x="1721" y="2506"/>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4" name="Freeform 64"/>
            <p:cNvSpPr>
              <a:spLocks/>
            </p:cNvSpPr>
            <p:nvPr/>
          </p:nvSpPr>
          <p:spPr bwMode="auto">
            <a:xfrm>
              <a:off x="2499" y="2526"/>
              <a:ext cx="42" cy="51"/>
            </a:xfrm>
            <a:custGeom>
              <a:avLst/>
              <a:gdLst>
                <a:gd name="T0" fmla="*/ 21 w 42"/>
                <a:gd name="T1" fmla="*/ 0 h 51"/>
                <a:gd name="T2" fmla="*/ 42 w 42"/>
                <a:gd name="T3" fmla="*/ 25 h 51"/>
                <a:gd name="T4" fmla="*/ 21 w 42"/>
                <a:gd name="T5" fmla="*/ 51 h 51"/>
                <a:gd name="T6" fmla="*/ 0 w 42"/>
                <a:gd name="T7" fmla="*/ 25 h 51"/>
                <a:gd name="T8" fmla="*/ 21 w 42"/>
                <a:gd name="T9" fmla="*/ 0 h 51"/>
              </a:gdLst>
              <a:ahLst/>
              <a:cxnLst>
                <a:cxn ang="0">
                  <a:pos x="T0" y="T1"/>
                </a:cxn>
                <a:cxn ang="0">
                  <a:pos x="T2" y="T3"/>
                </a:cxn>
                <a:cxn ang="0">
                  <a:pos x="T4" y="T5"/>
                </a:cxn>
                <a:cxn ang="0">
                  <a:pos x="T6" y="T7"/>
                </a:cxn>
                <a:cxn ang="0">
                  <a:pos x="T8" y="T9"/>
                </a:cxn>
              </a:cxnLst>
              <a:rect l="0" t="0" r="r" b="b"/>
              <a:pathLst>
                <a:path w="42" h="51">
                  <a:moveTo>
                    <a:pt x="21" y="0"/>
                  </a:moveTo>
                  <a:lnTo>
                    <a:pt x="42" y="25"/>
                  </a:lnTo>
                  <a:lnTo>
                    <a:pt x="21" y="51"/>
                  </a:lnTo>
                  <a:lnTo>
                    <a:pt x="0" y="25"/>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5" name="Freeform 65"/>
            <p:cNvSpPr>
              <a:spLocks/>
            </p:cNvSpPr>
            <p:nvPr/>
          </p:nvSpPr>
          <p:spPr bwMode="auto">
            <a:xfrm>
              <a:off x="1520" y="307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6" name="Freeform 66"/>
            <p:cNvSpPr>
              <a:spLocks/>
            </p:cNvSpPr>
            <p:nvPr/>
          </p:nvSpPr>
          <p:spPr bwMode="auto">
            <a:xfrm>
              <a:off x="2113" y="265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7" name="Freeform 67"/>
            <p:cNvSpPr>
              <a:spLocks/>
            </p:cNvSpPr>
            <p:nvPr/>
          </p:nvSpPr>
          <p:spPr bwMode="auto">
            <a:xfrm>
              <a:off x="1314" y="3019"/>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8" name="Freeform 68"/>
            <p:cNvSpPr>
              <a:spLocks/>
            </p:cNvSpPr>
            <p:nvPr/>
          </p:nvSpPr>
          <p:spPr bwMode="auto">
            <a:xfrm>
              <a:off x="1684" y="3077"/>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9" name="Freeform 69"/>
            <p:cNvSpPr>
              <a:spLocks/>
            </p:cNvSpPr>
            <p:nvPr/>
          </p:nvSpPr>
          <p:spPr bwMode="auto">
            <a:xfrm>
              <a:off x="1753" y="30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0" name="Freeform 70"/>
            <p:cNvSpPr>
              <a:spLocks/>
            </p:cNvSpPr>
            <p:nvPr/>
          </p:nvSpPr>
          <p:spPr bwMode="auto">
            <a:xfrm>
              <a:off x="2906" y="1350"/>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1" name="Freeform 71"/>
            <p:cNvSpPr>
              <a:spLocks/>
            </p:cNvSpPr>
            <p:nvPr/>
          </p:nvSpPr>
          <p:spPr bwMode="auto">
            <a:xfrm>
              <a:off x="3404" y="2168"/>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2" name="Freeform 72"/>
            <p:cNvSpPr>
              <a:spLocks/>
            </p:cNvSpPr>
            <p:nvPr/>
          </p:nvSpPr>
          <p:spPr bwMode="auto">
            <a:xfrm>
              <a:off x="1684" y="281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3" name="Freeform 73"/>
            <p:cNvSpPr>
              <a:spLocks/>
            </p:cNvSpPr>
            <p:nvPr/>
          </p:nvSpPr>
          <p:spPr bwMode="auto">
            <a:xfrm>
              <a:off x="1415" y="3077"/>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4" name="Freeform 74"/>
            <p:cNvSpPr>
              <a:spLocks/>
            </p:cNvSpPr>
            <p:nvPr/>
          </p:nvSpPr>
          <p:spPr bwMode="auto">
            <a:xfrm>
              <a:off x="1891" y="2733"/>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5" name="Freeform 75"/>
            <p:cNvSpPr>
              <a:spLocks/>
            </p:cNvSpPr>
            <p:nvPr/>
          </p:nvSpPr>
          <p:spPr bwMode="auto">
            <a:xfrm>
              <a:off x="1594" y="27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6" name="Freeform 76"/>
            <p:cNvSpPr>
              <a:spLocks/>
            </p:cNvSpPr>
            <p:nvPr/>
          </p:nvSpPr>
          <p:spPr bwMode="auto">
            <a:xfrm>
              <a:off x="1743" y="280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7" name="Freeform 77"/>
            <p:cNvSpPr>
              <a:spLocks/>
            </p:cNvSpPr>
            <p:nvPr/>
          </p:nvSpPr>
          <p:spPr bwMode="auto">
            <a:xfrm>
              <a:off x="1430" y="32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8" name="Freeform 78"/>
            <p:cNvSpPr>
              <a:spLocks/>
            </p:cNvSpPr>
            <p:nvPr/>
          </p:nvSpPr>
          <p:spPr bwMode="auto">
            <a:xfrm>
              <a:off x="3663" y="15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9" name="Freeform 79"/>
            <p:cNvSpPr>
              <a:spLocks/>
            </p:cNvSpPr>
            <p:nvPr/>
          </p:nvSpPr>
          <p:spPr bwMode="auto">
            <a:xfrm>
              <a:off x="1631" y="2818"/>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200" name="Rectangle 80"/>
            <p:cNvSpPr>
              <a:spLocks noChangeArrowheads="1"/>
            </p:cNvSpPr>
            <p:nvPr/>
          </p:nvSpPr>
          <p:spPr bwMode="auto">
            <a:xfrm>
              <a:off x="2198" y="2526"/>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01" name="Rectangle 81"/>
            <p:cNvSpPr>
              <a:spLocks noChangeArrowheads="1"/>
            </p:cNvSpPr>
            <p:nvPr/>
          </p:nvSpPr>
          <p:spPr bwMode="auto">
            <a:xfrm>
              <a:off x="2171" y="2545"/>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2" name="Rectangle 82"/>
            <p:cNvSpPr>
              <a:spLocks noChangeArrowheads="1"/>
            </p:cNvSpPr>
            <p:nvPr/>
          </p:nvSpPr>
          <p:spPr bwMode="auto">
            <a:xfrm>
              <a:off x="1367" y="3090"/>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03" name="Rectangle 83"/>
            <p:cNvSpPr>
              <a:spLocks noChangeArrowheads="1"/>
            </p:cNvSpPr>
            <p:nvPr/>
          </p:nvSpPr>
          <p:spPr bwMode="auto">
            <a:xfrm>
              <a:off x="1981" y="2675"/>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04" name="Rectangle 84"/>
            <p:cNvSpPr>
              <a:spLocks noChangeArrowheads="1"/>
            </p:cNvSpPr>
            <p:nvPr/>
          </p:nvSpPr>
          <p:spPr bwMode="auto">
            <a:xfrm>
              <a:off x="1446" y="3039"/>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5" name="Rectangle 85"/>
            <p:cNvSpPr>
              <a:spLocks noChangeArrowheads="1"/>
            </p:cNvSpPr>
            <p:nvPr/>
          </p:nvSpPr>
          <p:spPr bwMode="auto">
            <a:xfrm>
              <a:off x="1356" y="3097"/>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6" name="Rectangle 86"/>
            <p:cNvSpPr>
              <a:spLocks noChangeArrowheads="1"/>
            </p:cNvSpPr>
            <p:nvPr/>
          </p:nvSpPr>
          <p:spPr bwMode="auto">
            <a:xfrm>
              <a:off x="1425" y="3051"/>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07" name="Rectangle 87"/>
            <p:cNvSpPr>
              <a:spLocks noChangeArrowheads="1"/>
            </p:cNvSpPr>
            <p:nvPr/>
          </p:nvSpPr>
          <p:spPr bwMode="auto">
            <a:xfrm>
              <a:off x="3901" y="1370"/>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8" name="Rectangle 88"/>
            <p:cNvSpPr>
              <a:spLocks noChangeArrowheads="1"/>
            </p:cNvSpPr>
            <p:nvPr/>
          </p:nvSpPr>
          <p:spPr bwMode="auto">
            <a:xfrm>
              <a:off x="2700" y="2188"/>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9" name="Rectangle 89"/>
            <p:cNvSpPr>
              <a:spLocks noChangeArrowheads="1"/>
            </p:cNvSpPr>
            <p:nvPr/>
          </p:nvSpPr>
          <p:spPr bwMode="auto">
            <a:xfrm>
              <a:off x="1753" y="2831"/>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10" name="Rectangle 90"/>
            <p:cNvSpPr>
              <a:spLocks noChangeArrowheads="1"/>
            </p:cNvSpPr>
            <p:nvPr/>
          </p:nvSpPr>
          <p:spPr bwMode="auto">
            <a:xfrm>
              <a:off x="1362" y="3097"/>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11" name="Rectangle 91"/>
            <p:cNvSpPr>
              <a:spLocks noChangeArrowheads="1"/>
            </p:cNvSpPr>
            <p:nvPr/>
          </p:nvSpPr>
          <p:spPr bwMode="auto">
            <a:xfrm>
              <a:off x="1870" y="2753"/>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12" name="Rectangle 92"/>
            <p:cNvSpPr>
              <a:spLocks noChangeArrowheads="1"/>
            </p:cNvSpPr>
            <p:nvPr/>
          </p:nvSpPr>
          <p:spPr bwMode="auto">
            <a:xfrm>
              <a:off x="1838" y="2772"/>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3" name="Rectangle 93"/>
            <p:cNvSpPr>
              <a:spLocks noChangeArrowheads="1"/>
            </p:cNvSpPr>
            <p:nvPr/>
          </p:nvSpPr>
          <p:spPr bwMode="auto">
            <a:xfrm>
              <a:off x="1764" y="2824"/>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4" name="Rectangle 94"/>
            <p:cNvSpPr>
              <a:spLocks noChangeArrowheads="1"/>
            </p:cNvSpPr>
            <p:nvPr/>
          </p:nvSpPr>
          <p:spPr bwMode="auto">
            <a:xfrm>
              <a:off x="1102" y="3272"/>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15" name="Rectangle 95"/>
            <p:cNvSpPr>
              <a:spLocks noChangeArrowheads="1"/>
            </p:cNvSpPr>
            <p:nvPr/>
          </p:nvSpPr>
          <p:spPr bwMode="auto">
            <a:xfrm>
              <a:off x="3637" y="1551"/>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6" name="Rectangle 96"/>
            <p:cNvSpPr>
              <a:spLocks noChangeArrowheads="1"/>
            </p:cNvSpPr>
            <p:nvPr/>
          </p:nvSpPr>
          <p:spPr bwMode="auto">
            <a:xfrm>
              <a:off x="1743" y="2837"/>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7" name="Rectangle 97"/>
            <p:cNvSpPr>
              <a:spLocks noChangeArrowheads="1"/>
            </p:cNvSpPr>
            <p:nvPr/>
          </p:nvSpPr>
          <p:spPr bwMode="auto">
            <a:xfrm>
              <a:off x="785" y="3331"/>
              <a:ext cx="95"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a:t>
              </a:r>
              <a:endParaRPr lang="en-US" sz="1400">
                <a:latin typeface="Lucida Sans Unicode" pitchFamily="34" charset="0"/>
              </a:endParaRPr>
            </a:p>
          </p:txBody>
        </p:sp>
        <p:sp>
          <p:nvSpPr>
            <p:cNvPr id="5218" name="Rectangle 98"/>
            <p:cNvSpPr>
              <a:spLocks noChangeArrowheads="1"/>
            </p:cNvSpPr>
            <p:nvPr/>
          </p:nvSpPr>
          <p:spPr bwMode="auto">
            <a:xfrm>
              <a:off x="637" y="2993"/>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$100,000</a:t>
              </a:r>
              <a:endParaRPr lang="en-US" sz="1400">
                <a:latin typeface="Lucida Sans Unicode" pitchFamily="34" charset="0"/>
              </a:endParaRPr>
            </a:p>
          </p:txBody>
        </p:sp>
        <p:sp>
          <p:nvSpPr>
            <p:cNvPr id="5219" name="Rectangle 99"/>
            <p:cNvSpPr>
              <a:spLocks noChangeArrowheads="1"/>
            </p:cNvSpPr>
            <p:nvPr/>
          </p:nvSpPr>
          <p:spPr bwMode="auto">
            <a:xfrm>
              <a:off x="637" y="2649"/>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$200,000</a:t>
              </a:r>
              <a:endParaRPr lang="en-US" sz="1400">
                <a:latin typeface="Lucida Sans Unicode" pitchFamily="34" charset="0"/>
              </a:endParaRPr>
            </a:p>
          </p:txBody>
        </p:sp>
        <p:sp>
          <p:nvSpPr>
            <p:cNvPr id="5220" name="Rectangle 100"/>
            <p:cNvSpPr>
              <a:spLocks noChangeArrowheads="1"/>
            </p:cNvSpPr>
            <p:nvPr/>
          </p:nvSpPr>
          <p:spPr bwMode="auto">
            <a:xfrm>
              <a:off x="637" y="2311"/>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$300,000</a:t>
              </a:r>
              <a:endParaRPr lang="en-US" sz="1400">
                <a:latin typeface="Lucida Sans Unicode" pitchFamily="34" charset="0"/>
              </a:endParaRPr>
            </a:p>
          </p:txBody>
        </p:sp>
        <p:sp>
          <p:nvSpPr>
            <p:cNvPr id="5221" name="Rectangle 101"/>
            <p:cNvSpPr>
              <a:spLocks noChangeArrowheads="1"/>
            </p:cNvSpPr>
            <p:nvPr/>
          </p:nvSpPr>
          <p:spPr bwMode="auto">
            <a:xfrm>
              <a:off x="637" y="1974"/>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$400,000</a:t>
              </a:r>
              <a:endParaRPr lang="en-US" sz="1400">
                <a:latin typeface="Lucida Sans Unicode" pitchFamily="34" charset="0"/>
              </a:endParaRPr>
            </a:p>
          </p:txBody>
        </p:sp>
        <p:sp>
          <p:nvSpPr>
            <p:cNvPr id="5222" name="Rectangle 102"/>
            <p:cNvSpPr>
              <a:spLocks noChangeArrowheads="1"/>
            </p:cNvSpPr>
            <p:nvPr/>
          </p:nvSpPr>
          <p:spPr bwMode="auto">
            <a:xfrm>
              <a:off x="637" y="1636"/>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$500,000</a:t>
              </a:r>
              <a:endParaRPr lang="en-US" sz="1400">
                <a:latin typeface="Lucida Sans Unicode" pitchFamily="34" charset="0"/>
              </a:endParaRPr>
            </a:p>
          </p:txBody>
        </p:sp>
        <p:sp>
          <p:nvSpPr>
            <p:cNvPr id="5223" name="Rectangle 103"/>
            <p:cNvSpPr>
              <a:spLocks noChangeArrowheads="1"/>
            </p:cNvSpPr>
            <p:nvPr/>
          </p:nvSpPr>
          <p:spPr bwMode="auto">
            <a:xfrm>
              <a:off x="637" y="1292"/>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$600,000</a:t>
              </a:r>
              <a:endParaRPr lang="en-US" sz="1400">
                <a:latin typeface="Lucida Sans Unicode" pitchFamily="34" charset="0"/>
              </a:endParaRPr>
            </a:p>
          </p:txBody>
        </p:sp>
        <p:sp>
          <p:nvSpPr>
            <p:cNvPr id="5224" name="Rectangle 104"/>
            <p:cNvSpPr>
              <a:spLocks noChangeArrowheads="1"/>
            </p:cNvSpPr>
            <p:nvPr/>
          </p:nvSpPr>
          <p:spPr bwMode="auto">
            <a:xfrm>
              <a:off x="637" y="954"/>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$700,000</a:t>
              </a:r>
              <a:endParaRPr lang="en-US" sz="1400">
                <a:latin typeface="Lucida Sans Unicode" pitchFamily="34" charset="0"/>
              </a:endParaRPr>
            </a:p>
          </p:txBody>
        </p:sp>
        <p:sp>
          <p:nvSpPr>
            <p:cNvPr id="5225" name="Rectangle 105"/>
            <p:cNvSpPr>
              <a:spLocks noChangeArrowheads="1"/>
            </p:cNvSpPr>
            <p:nvPr/>
          </p:nvSpPr>
          <p:spPr bwMode="auto">
            <a:xfrm>
              <a:off x="975" y="3454"/>
              <a:ext cx="7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0</a:t>
              </a:r>
              <a:endParaRPr lang="en-US" sz="1400">
                <a:latin typeface="Lucida Sans Unicode" pitchFamily="34" charset="0"/>
              </a:endParaRPr>
            </a:p>
          </p:txBody>
        </p:sp>
        <p:sp>
          <p:nvSpPr>
            <p:cNvPr id="5226" name="Rectangle 106"/>
            <p:cNvSpPr>
              <a:spLocks noChangeArrowheads="1"/>
            </p:cNvSpPr>
            <p:nvPr/>
          </p:nvSpPr>
          <p:spPr bwMode="auto">
            <a:xfrm>
              <a:off x="1441" y="3454"/>
              <a:ext cx="153"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500</a:t>
              </a:r>
              <a:endParaRPr lang="en-US" sz="1400">
                <a:latin typeface="Lucida Sans Unicode" pitchFamily="34" charset="0"/>
              </a:endParaRPr>
            </a:p>
          </p:txBody>
        </p:sp>
        <p:sp>
          <p:nvSpPr>
            <p:cNvPr id="5227" name="Rectangle 107"/>
            <p:cNvSpPr>
              <a:spLocks noChangeArrowheads="1"/>
            </p:cNvSpPr>
            <p:nvPr/>
          </p:nvSpPr>
          <p:spPr bwMode="auto">
            <a:xfrm>
              <a:off x="1922"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1000</a:t>
              </a:r>
              <a:endParaRPr lang="en-US" sz="1400">
                <a:latin typeface="Lucida Sans Unicode" pitchFamily="34" charset="0"/>
              </a:endParaRPr>
            </a:p>
          </p:txBody>
        </p:sp>
        <p:sp>
          <p:nvSpPr>
            <p:cNvPr id="5228" name="Rectangle 108"/>
            <p:cNvSpPr>
              <a:spLocks noChangeArrowheads="1"/>
            </p:cNvSpPr>
            <p:nvPr/>
          </p:nvSpPr>
          <p:spPr bwMode="auto">
            <a:xfrm>
              <a:off x="2425"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1500</a:t>
              </a:r>
              <a:endParaRPr lang="en-US" sz="1400">
                <a:latin typeface="Lucida Sans Unicode" pitchFamily="34" charset="0"/>
              </a:endParaRPr>
            </a:p>
          </p:txBody>
        </p:sp>
        <p:sp>
          <p:nvSpPr>
            <p:cNvPr id="5229" name="Rectangle 109"/>
            <p:cNvSpPr>
              <a:spLocks noChangeArrowheads="1"/>
            </p:cNvSpPr>
            <p:nvPr/>
          </p:nvSpPr>
          <p:spPr bwMode="auto">
            <a:xfrm>
              <a:off x="2922"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2000</a:t>
              </a:r>
              <a:endParaRPr lang="en-US" sz="1400">
                <a:latin typeface="Lucida Sans Unicode" pitchFamily="34" charset="0"/>
              </a:endParaRPr>
            </a:p>
          </p:txBody>
        </p:sp>
        <p:sp>
          <p:nvSpPr>
            <p:cNvPr id="5230" name="Rectangle 110"/>
            <p:cNvSpPr>
              <a:spLocks noChangeArrowheads="1"/>
            </p:cNvSpPr>
            <p:nvPr/>
          </p:nvSpPr>
          <p:spPr bwMode="auto">
            <a:xfrm>
              <a:off x="3425"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2500</a:t>
              </a:r>
              <a:endParaRPr lang="en-US" sz="1400">
                <a:latin typeface="Lucida Sans Unicode" pitchFamily="34" charset="0"/>
              </a:endParaRPr>
            </a:p>
          </p:txBody>
        </p:sp>
        <p:sp>
          <p:nvSpPr>
            <p:cNvPr id="5231" name="Rectangle 111"/>
            <p:cNvSpPr>
              <a:spLocks noChangeArrowheads="1"/>
            </p:cNvSpPr>
            <p:nvPr/>
          </p:nvSpPr>
          <p:spPr bwMode="auto">
            <a:xfrm>
              <a:off x="3928"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3000</a:t>
              </a:r>
              <a:endParaRPr lang="en-US" sz="1400">
                <a:latin typeface="Lucida Sans Unicode" pitchFamily="34" charset="0"/>
              </a:endParaRPr>
            </a:p>
          </p:txBody>
        </p:sp>
        <p:sp>
          <p:nvSpPr>
            <p:cNvPr id="5232" name="Rectangle 112"/>
            <p:cNvSpPr>
              <a:spLocks noChangeArrowheads="1"/>
            </p:cNvSpPr>
            <p:nvPr/>
          </p:nvSpPr>
          <p:spPr bwMode="auto">
            <a:xfrm>
              <a:off x="4430"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3500</a:t>
              </a:r>
              <a:endParaRPr lang="en-US" sz="1400">
                <a:latin typeface="Lucida Sans Unicode" pitchFamily="34" charset="0"/>
              </a:endParaRPr>
            </a:p>
          </p:txBody>
        </p:sp>
      </p:grpSp>
      <p:sp>
        <p:nvSpPr>
          <p:cNvPr id="5233" name="Text Box 113"/>
          <p:cNvSpPr txBox="1">
            <a:spLocks noChangeArrowheads="1"/>
          </p:cNvSpPr>
          <p:nvPr/>
        </p:nvSpPr>
        <p:spPr bwMode="auto">
          <a:xfrm>
            <a:off x="0" y="304800"/>
            <a:ext cx="9144000" cy="7078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a:spcBef>
                <a:spcPct val="50000"/>
              </a:spcBef>
            </a:pPr>
            <a:r>
              <a:rPr lang="en-US" sz="4000" b="1" dirty="0">
                <a:solidFill>
                  <a:schemeClr val="bg1">
                    <a:lumMod val="25000"/>
                  </a:schemeClr>
                </a:solidFill>
                <a:latin typeface="Comic Sans MS" pitchFamily="66" charset="0"/>
              </a:rPr>
              <a:t>F&amp;A Recovery by Space Report</a:t>
            </a:r>
            <a:endParaRPr lang="en-US" sz="4000" b="1" dirty="0">
              <a:solidFill>
                <a:schemeClr val="bg1">
                  <a:lumMod val="25000"/>
                </a:schemeClr>
              </a:solidFill>
              <a:latin typeface="Comic Sans MS" pitchFamily="66" charset="0"/>
              <a:ea typeface="Osaka" charset="-128"/>
            </a:endParaRPr>
          </a:p>
        </p:txBody>
      </p:sp>
      <p:sp>
        <p:nvSpPr>
          <p:cNvPr id="5234" name="Text Box 114"/>
          <p:cNvSpPr txBox="1">
            <a:spLocks noChangeArrowheads="1"/>
          </p:cNvSpPr>
          <p:nvPr/>
        </p:nvSpPr>
        <p:spPr bwMode="auto">
          <a:xfrm>
            <a:off x="1981200" y="5562600"/>
            <a:ext cx="5181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eaLnBrk="0" hangingPunct="0">
              <a:spcBef>
                <a:spcPct val="50000"/>
              </a:spcBef>
            </a:pPr>
            <a:r>
              <a:rPr lang="en-US" sz="2400" b="1" dirty="0">
                <a:solidFill>
                  <a:schemeClr val="bg1">
                    <a:lumMod val="25000"/>
                  </a:schemeClr>
                </a:solidFill>
                <a:latin typeface="Comic Sans MS" pitchFamily="66" charset="0"/>
                <a:ea typeface="Osaka" charset="-128"/>
              </a:rPr>
              <a:t>Square Feet</a:t>
            </a:r>
          </a:p>
        </p:txBody>
      </p:sp>
      <p:sp>
        <p:nvSpPr>
          <p:cNvPr id="5235" name="Text Box 115"/>
          <p:cNvSpPr txBox="1">
            <a:spLocks noChangeArrowheads="1"/>
          </p:cNvSpPr>
          <p:nvPr/>
        </p:nvSpPr>
        <p:spPr bwMode="auto">
          <a:xfrm>
            <a:off x="533400" y="1371600"/>
            <a:ext cx="304800" cy="451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eaLnBrk="0" hangingPunct="0">
              <a:spcBef>
                <a:spcPct val="50000"/>
              </a:spcBef>
            </a:pPr>
            <a:r>
              <a:rPr lang="en-US" sz="2000" b="1" dirty="0">
                <a:solidFill>
                  <a:schemeClr val="bg1">
                    <a:lumMod val="25000"/>
                  </a:schemeClr>
                </a:solidFill>
                <a:latin typeface="Comic Sans MS" pitchFamily="66" charset="0"/>
                <a:ea typeface="Osaka" charset="-128"/>
              </a:rPr>
              <a:t>Actual </a:t>
            </a:r>
          </a:p>
          <a:p>
            <a:pPr algn="ctr" eaLnBrk="0" hangingPunct="0">
              <a:spcBef>
                <a:spcPct val="50000"/>
              </a:spcBef>
            </a:pPr>
            <a:r>
              <a:rPr lang="en-US" sz="2000" b="1" dirty="0">
                <a:solidFill>
                  <a:schemeClr val="bg1">
                    <a:lumMod val="25000"/>
                  </a:schemeClr>
                </a:solidFill>
                <a:latin typeface="Comic Sans MS" pitchFamily="66" charset="0"/>
                <a:ea typeface="Osaka" charset="-128"/>
              </a:rPr>
              <a:t>Indirect</a:t>
            </a:r>
          </a:p>
        </p:txBody>
      </p:sp>
      <p:sp>
        <p:nvSpPr>
          <p:cNvPr id="2" name="Oval 1"/>
          <p:cNvSpPr/>
          <p:nvPr/>
        </p:nvSpPr>
        <p:spPr bwMode="auto">
          <a:xfrm>
            <a:off x="4794250" y="3615134"/>
            <a:ext cx="3813175" cy="1561308"/>
          </a:xfrm>
          <a:prstGeom prst="ellipse">
            <a:avLst/>
          </a:prstGeom>
          <a:solidFill>
            <a:srgbClr val="FFFF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omic Sans MS" pitchFamily="66" charset="0"/>
              </a:rPr>
              <a:t>Projects below the line are producing less than the average F&amp;A recovery!</a:t>
            </a:r>
            <a:endParaRPr kumimoji="0" lang="en-US" sz="1800" b="0" i="0" u="none" strike="noStrike" cap="none" normalizeH="0" baseline="0" dirty="0" smtClean="0">
              <a:ln>
                <a:noFill/>
              </a:ln>
              <a:effectLst/>
              <a:latin typeface="Comic Sans MS" pitchFamily="66" charset="0"/>
            </a:endParaRPr>
          </a:p>
        </p:txBody>
      </p:sp>
    </p:spTree>
    <p:extLst>
      <p:ext uri="{BB962C8B-B14F-4D97-AF65-F5344CB8AC3E}">
        <p14:creationId xmlns:p14="http://schemas.microsoft.com/office/powerpoint/2010/main" val="11948144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nvGrpSpPr>
        <p:grpSpPr bwMode="auto">
          <a:xfrm>
            <a:off x="1011238" y="1514475"/>
            <a:ext cx="6332537" cy="4175125"/>
            <a:chOff x="637" y="954"/>
            <a:chExt cx="3989" cy="2630"/>
          </a:xfrm>
        </p:grpSpPr>
        <p:sp>
          <p:nvSpPr>
            <p:cNvPr id="5123" name="Rectangle 3"/>
            <p:cNvSpPr>
              <a:spLocks noChangeArrowheads="1"/>
            </p:cNvSpPr>
            <p:nvPr/>
          </p:nvSpPr>
          <p:spPr bwMode="auto">
            <a:xfrm>
              <a:off x="991" y="1006"/>
              <a:ext cx="3513" cy="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124" name="Line 4"/>
            <p:cNvSpPr>
              <a:spLocks noChangeShapeType="1"/>
            </p:cNvSpPr>
            <p:nvPr/>
          </p:nvSpPr>
          <p:spPr bwMode="auto">
            <a:xfrm>
              <a:off x="991" y="3045"/>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Line 5"/>
            <p:cNvSpPr>
              <a:spLocks noChangeShapeType="1"/>
            </p:cNvSpPr>
            <p:nvPr/>
          </p:nvSpPr>
          <p:spPr bwMode="auto">
            <a:xfrm>
              <a:off x="991" y="2701"/>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6" name="Line 6"/>
            <p:cNvSpPr>
              <a:spLocks noChangeShapeType="1"/>
            </p:cNvSpPr>
            <p:nvPr/>
          </p:nvSpPr>
          <p:spPr bwMode="auto">
            <a:xfrm>
              <a:off x="991" y="2363"/>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7" name="Line 7"/>
            <p:cNvSpPr>
              <a:spLocks noChangeShapeType="1"/>
            </p:cNvSpPr>
            <p:nvPr/>
          </p:nvSpPr>
          <p:spPr bwMode="auto">
            <a:xfrm>
              <a:off x="991" y="2026"/>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8" name="Line 8"/>
            <p:cNvSpPr>
              <a:spLocks noChangeShapeType="1"/>
            </p:cNvSpPr>
            <p:nvPr/>
          </p:nvSpPr>
          <p:spPr bwMode="auto">
            <a:xfrm>
              <a:off x="991" y="1688"/>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9" name="Line 9"/>
            <p:cNvSpPr>
              <a:spLocks noChangeShapeType="1"/>
            </p:cNvSpPr>
            <p:nvPr/>
          </p:nvSpPr>
          <p:spPr bwMode="auto">
            <a:xfrm>
              <a:off x="991" y="1344"/>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0" name="Line 10"/>
            <p:cNvSpPr>
              <a:spLocks noChangeShapeType="1"/>
            </p:cNvSpPr>
            <p:nvPr/>
          </p:nvSpPr>
          <p:spPr bwMode="auto">
            <a:xfrm>
              <a:off x="991" y="1006"/>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1" name="Rectangle 11"/>
            <p:cNvSpPr>
              <a:spLocks noChangeArrowheads="1"/>
            </p:cNvSpPr>
            <p:nvPr/>
          </p:nvSpPr>
          <p:spPr bwMode="auto">
            <a:xfrm>
              <a:off x="991" y="1006"/>
              <a:ext cx="3513" cy="2377"/>
            </a:xfrm>
            <a:prstGeom prst="rect">
              <a:avLst/>
            </a:prstGeom>
            <a:noFill/>
            <a:ln w="7938">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Line 12"/>
            <p:cNvSpPr>
              <a:spLocks noChangeShapeType="1"/>
            </p:cNvSpPr>
            <p:nvPr/>
          </p:nvSpPr>
          <p:spPr bwMode="auto">
            <a:xfrm>
              <a:off x="991" y="1006"/>
              <a:ext cx="1" cy="237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3" name="Line 13"/>
            <p:cNvSpPr>
              <a:spLocks noChangeShapeType="1"/>
            </p:cNvSpPr>
            <p:nvPr/>
          </p:nvSpPr>
          <p:spPr bwMode="auto">
            <a:xfrm>
              <a:off x="970" y="3383"/>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4" name="Line 14"/>
            <p:cNvSpPr>
              <a:spLocks noChangeShapeType="1"/>
            </p:cNvSpPr>
            <p:nvPr/>
          </p:nvSpPr>
          <p:spPr bwMode="auto">
            <a:xfrm>
              <a:off x="970" y="3045"/>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5" name="Line 15"/>
            <p:cNvSpPr>
              <a:spLocks noChangeShapeType="1"/>
            </p:cNvSpPr>
            <p:nvPr/>
          </p:nvSpPr>
          <p:spPr bwMode="auto">
            <a:xfrm>
              <a:off x="970" y="2701"/>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6" name="Line 16"/>
            <p:cNvSpPr>
              <a:spLocks noChangeShapeType="1"/>
            </p:cNvSpPr>
            <p:nvPr/>
          </p:nvSpPr>
          <p:spPr bwMode="auto">
            <a:xfrm>
              <a:off x="970" y="2363"/>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7" name="Line 17"/>
            <p:cNvSpPr>
              <a:spLocks noChangeShapeType="1"/>
            </p:cNvSpPr>
            <p:nvPr/>
          </p:nvSpPr>
          <p:spPr bwMode="auto">
            <a:xfrm>
              <a:off x="970" y="2026"/>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8" name="Line 18"/>
            <p:cNvSpPr>
              <a:spLocks noChangeShapeType="1"/>
            </p:cNvSpPr>
            <p:nvPr/>
          </p:nvSpPr>
          <p:spPr bwMode="auto">
            <a:xfrm>
              <a:off x="970" y="1688"/>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9" name="Line 19"/>
            <p:cNvSpPr>
              <a:spLocks noChangeShapeType="1"/>
            </p:cNvSpPr>
            <p:nvPr/>
          </p:nvSpPr>
          <p:spPr bwMode="auto">
            <a:xfrm>
              <a:off x="970" y="1344"/>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0" name="Line 20"/>
            <p:cNvSpPr>
              <a:spLocks noChangeShapeType="1"/>
            </p:cNvSpPr>
            <p:nvPr/>
          </p:nvSpPr>
          <p:spPr bwMode="auto">
            <a:xfrm>
              <a:off x="970" y="1006"/>
              <a:ext cx="2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1" name="Line 21"/>
            <p:cNvSpPr>
              <a:spLocks noChangeShapeType="1"/>
            </p:cNvSpPr>
            <p:nvPr/>
          </p:nvSpPr>
          <p:spPr bwMode="auto">
            <a:xfrm>
              <a:off x="991" y="3383"/>
              <a:ext cx="351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2" name="Line 22"/>
            <p:cNvSpPr>
              <a:spLocks noChangeShapeType="1"/>
            </p:cNvSpPr>
            <p:nvPr/>
          </p:nvSpPr>
          <p:spPr bwMode="auto">
            <a:xfrm flipV="1">
              <a:off x="991"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3" name="Line 23"/>
            <p:cNvSpPr>
              <a:spLocks noChangeShapeType="1"/>
            </p:cNvSpPr>
            <p:nvPr/>
          </p:nvSpPr>
          <p:spPr bwMode="auto">
            <a:xfrm flipV="1">
              <a:off x="1494"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4" name="Line 24"/>
            <p:cNvSpPr>
              <a:spLocks noChangeShapeType="1"/>
            </p:cNvSpPr>
            <p:nvPr/>
          </p:nvSpPr>
          <p:spPr bwMode="auto">
            <a:xfrm flipV="1">
              <a:off x="1997"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5" name="Line 25"/>
            <p:cNvSpPr>
              <a:spLocks noChangeShapeType="1"/>
            </p:cNvSpPr>
            <p:nvPr/>
          </p:nvSpPr>
          <p:spPr bwMode="auto">
            <a:xfrm flipV="1">
              <a:off x="2499"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6" name="Line 26"/>
            <p:cNvSpPr>
              <a:spLocks noChangeShapeType="1"/>
            </p:cNvSpPr>
            <p:nvPr/>
          </p:nvSpPr>
          <p:spPr bwMode="auto">
            <a:xfrm flipV="1">
              <a:off x="2996"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7" name="Line 27"/>
            <p:cNvSpPr>
              <a:spLocks noChangeShapeType="1"/>
            </p:cNvSpPr>
            <p:nvPr/>
          </p:nvSpPr>
          <p:spPr bwMode="auto">
            <a:xfrm flipV="1">
              <a:off x="3499"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8" name="Line 28"/>
            <p:cNvSpPr>
              <a:spLocks noChangeShapeType="1"/>
            </p:cNvSpPr>
            <p:nvPr/>
          </p:nvSpPr>
          <p:spPr bwMode="auto">
            <a:xfrm flipV="1">
              <a:off x="4002"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9" name="Line 29"/>
            <p:cNvSpPr>
              <a:spLocks noChangeShapeType="1"/>
            </p:cNvSpPr>
            <p:nvPr/>
          </p:nvSpPr>
          <p:spPr bwMode="auto">
            <a:xfrm flipV="1">
              <a:off x="4504" y="3383"/>
              <a:ext cx="1" cy="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0" name="Freeform 30"/>
            <p:cNvSpPr>
              <a:spLocks/>
            </p:cNvSpPr>
            <p:nvPr/>
          </p:nvSpPr>
          <p:spPr bwMode="auto">
            <a:xfrm>
              <a:off x="2213" y="2532"/>
              <a:ext cx="27" cy="19"/>
            </a:xfrm>
            <a:custGeom>
              <a:avLst/>
              <a:gdLst>
                <a:gd name="T0" fmla="*/ 27 w 27"/>
                <a:gd name="T1" fmla="*/ 0 h 19"/>
                <a:gd name="T2" fmla="*/ 27 w 27"/>
                <a:gd name="T3" fmla="*/ 0 h 19"/>
                <a:gd name="T4" fmla="*/ 16 w 27"/>
                <a:gd name="T5" fmla="*/ 7 h 19"/>
                <a:gd name="T6" fmla="*/ 0 w 27"/>
                <a:gd name="T7" fmla="*/ 19 h 19"/>
              </a:gdLst>
              <a:ahLst/>
              <a:cxnLst>
                <a:cxn ang="0">
                  <a:pos x="T0" y="T1"/>
                </a:cxn>
                <a:cxn ang="0">
                  <a:pos x="T2" y="T3"/>
                </a:cxn>
                <a:cxn ang="0">
                  <a:pos x="T4" y="T5"/>
                </a:cxn>
                <a:cxn ang="0">
                  <a:pos x="T6" y="T7"/>
                </a:cxn>
              </a:cxnLst>
              <a:rect l="0" t="0" r="r" b="b"/>
              <a:pathLst>
                <a:path w="27" h="19">
                  <a:moveTo>
                    <a:pt x="27" y="0"/>
                  </a:moveTo>
                  <a:lnTo>
                    <a:pt x="27" y="0"/>
                  </a:lnTo>
                  <a:lnTo>
                    <a:pt x="16" y="7"/>
                  </a:lnTo>
                  <a:lnTo>
                    <a:pt x="0" y="19"/>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1" name="Freeform 31"/>
            <p:cNvSpPr>
              <a:spLocks/>
            </p:cNvSpPr>
            <p:nvPr/>
          </p:nvSpPr>
          <p:spPr bwMode="auto">
            <a:xfrm>
              <a:off x="1409" y="2551"/>
              <a:ext cx="804" cy="546"/>
            </a:xfrm>
            <a:custGeom>
              <a:avLst/>
              <a:gdLst>
                <a:gd name="T0" fmla="*/ 804 w 804"/>
                <a:gd name="T1" fmla="*/ 0 h 546"/>
                <a:gd name="T2" fmla="*/ 773 w 804"/>
                <a:gd name="T3" fmla="*/ 20 h 546"/>
                <a:gd name="T4" fmla="*/ 730 w 804"/>
                <a:gd name="T5" fmla="*/ 52 h 546"/>
                <a:gd name="T6" fmla="*/ 683 w 804"/>
                <a:gd name="T7" fmla="*/ 85 h 546"/>
                <a:gd name="T8" fmla="*/ 625 w 804"/>
                <a:gd name="T9" fmla="*/ 124 h 546"/>
                <a:gd name="T10" fmla="*/ 561 w 804"/>
                <a:gd name="T11" fmla="*/ 163 h 546"/>
                <a:gd name="T12" fmla="*/ 498 w 804"/>
                <a:gd name="T13" fmla="*/ 208 h 546"/>
                <a:gd name="T14" fmla="*/ 360 w 804"/>
                <a:gd name="T15" fmla="*/ 299 h 546"/>
                <a:gd name="T16" fmla="*/ 297 w 804"/>
                <a:gd name="T17" fmla="*/ 345 h 546"/>
                <a:gd name="T18" fmla="*/ 233 w 804"/>
                <a:gd name="T19" fmla="*/ 390 h 546"/>
                <a:gd name="T20" fmla="*/ 175 w 804"/>
                <a:gd name="T21" fmla="*/ 429 h 546"/>
                <a:gd name="T22" fmla="*/ 122 w 804"/>
                <a:gd name="T23" fmla="*/ 468 h 546"/>
                <a:gd name="T24" fmla="*/ 74 w 804"/>
                <a:gd name="T25" fmla="*/ 494 h 546"/>
                <a:gd name="T26" fmla="*/ 37 w 804"/>
                <a:gd name="T27" fmla="*/ 520 h 546"/>
                <a:gd name="T28" fmla="*/ 11 w 804"/>
                <a:gd name="T29" fmla="*/ 539 h 546"/>
                <a:gd name="T30" fmla="*/ 0 w 804"/>
                <a:gd name="T31" fmla="*/ 546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4" h="546">
                  <a:moveTo>
                    <a:pt x="804" y="0"/>
                  </a:moveTo>
                  <a:lnTo>
                    <a:pt x="773" y="20"/>
                  </a:lnTo>
                  <a:lnTo>
                    <a:pt x="730" y="52"/>
                  </a:lnTo>
                  <a:lnTo>
                    <a:pt x="683" y="85"/>
                  </a:lnTo>
                  <a:lnTo>
                    <a:pt x="625" y="124"/>
                  </a:lnTo>
                  <a:lnTo>
                    <a:pt x="561" y="163"/>
                  </a:lnTo>
                  <a:lnTo>
                    <a:pt x="498" y="208"/>
                  </a:lnTo>
                  <a:lnTo>
                    <a:pt x="360" y="299"/>
                  </a:lnTo>
                  <a:lnTo>
                    <a:pt x="297" y="345"/>
                  </a:lnTo>
                  <a:lnTo>
                    <a:pt x="233" y="390"/>
                  </a:lnTo>
                  <a:lnTo>
                    <a:pt x="175" y="429"/>
                  </a:lnTo>
                  <a:lnTo>
                    <a:pt x="122" y="468"/>
                  </a:lnTo>
                  <a:lnTo>
                    <a:pt x="74" y="494"/>
                  </a:lnTo>
                  <a:lnTo>
                    <a:pt x="37" y="520"/>
                  </a:lnTo>
                  <a:lnTo>
                    <a:pt x="11" y="539"/>
                  </a:lnTo>
                  <a:lnTo>
                    <a:pt x="0" y="546"/>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2" name="Freeform 32"/>
            <p:cNvSpPr>
              <a:spLocks/>
            </p:cNvSpPr>
            <p:nvPr/>
          </p:nvSpPr>
          <p:spPr bwMode="auto">
            <a:xfrm>
              <a:off x="1409" y="2681"/>
              <a:ext cx="614" cy="416"/>
            </a:xfrm>
            <a:custGeom>
              <a:avLst/>
              <a:gdLst>
                <a:gd name="T0" fmla="*/ 0 w 614"/>
                <a:gd name="T1" fmla="*/ 416 h 416"/>
                <a:gd name="T2" fmla="*/ 0 w 614"/>
                <a:gd name="T3" fmla="*/ 416 h 416"/>
                <a:gd name="T4" fmla="*/ 16 w 614"/>
                <a:gd name="T5" fmla="*/ 403 h 416"/>
                <a:gd name="T6" fmla="*/ 43 w 614"/>
                <a:gd name="T7" fmla="*/ 383 h 416"/>
                <a:gd name="T8" fmla="*/ 80 w 614"/>
                <a:gd name="T9" fmla="*/ 364 h 416"/>
                <a:gd name="T10" fmla="*/ 127 w 614"/>
                <a:gd name="T11" fmla="*/ 332 h 416"/>
                <a:gd name="T12" fmla="*/ 175 w 614"/>
                <a:gd name="T13" fmla="*/ 299 h 416"/>
                <a:gd name="T14" fmla="*/ 233 w 614"/>
                <a:gd name="T15" fmla="*/ 260 h 416"/>
                <a:gd name="T16" fmla="*/ 291 w 614"/>
                <a:gd name="T17" fmla="*/ 221 h 416"/>
                <a:gd name="T18" fmla="*/ 408 w 614"/>
                <a:gd name="T19" fmla="*/ 143 h 416"/>
                <a:gd name="T20" fmla="*/ 461 w 614"/>
                <a:gd name="T21" fmla="*/ 104 h 416"/>
                <a:gd name="T22" fmla="*/ 508 w 614"/>
                <a:gd name="T23" fmla="*/ 72 h 416"/>
                <a:gd name="T24" fmla="*/ 550 w 614"/>
                <a:gd name="T25" fmla="*/ 46 h 416"/>
                <a:gd name="T26" fmla="*/ 582 w 614"/>
                <a:gd name="T27" fmla="*/ 20 h 416"/>
                <a:gd name="T28" fmla="*/ 603 w 614"/>
                <a:gd name="T29" fmla="*/ 7 h 416"/>
                <a:gd name="T30" fmla="*/ 614 w 614"/>
                <a:gd name="T31"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4" h="416">
                  <a:moveTo>
                    <a:pt x="0" y="416"/>
                  </a:moveTo>
                  <a:lnTo>
                    <a:pt x="0" y="416"/>
                  </a:lnTo>
                  <a:lnTo>
                    <a:pt x="16" y="403"/>
                  </a:lnTo>
                  <a:lnTo>
                    <a:pt x="43" y="383"/>
                  </a:lnTo>
                  <a:lnTo>
                    <a:pt x="80" y="364"/>
                  </a:lnTo>
                  <a:lnTo>
                    <a:pt x="127" y="332"/>
                  </a:lnTo>
                  <a:lnTo>
                    <a:pt x="175" y="299"/>
                  </a:lnTo>
                  <a:lnTo>
                    <a:pt x="233" y="260"/>
                  </a:lnTo>
                  <a:lnTo>
                    <a:pt x="291" y="221"/>
                  </a:lnTo>
                  <a:lnTo>
                    <a:pt x="408" y="143"/>
                  </a:lnTo>
                  <a:lnTo>
                    <a:pt x="461" y="104"/>
                  </a:lnTo>
                  <a:lnTo>
                    <a:pt x="508" y="72"/>
                  </a:lnTo>
                  <a:lnTo>
                    <a:pt x="550" y="46"/>
                  </a:lnTo>
                  <a:lnTo>
                    <a:pt x="582" y="20"/>
                  </a:lnTo>
                  <a:lnTo>
                    <a:pt x="603" y="7"/>
                  </a:lnTo>
                  <a:lnTo>
                    <a:pt x="614"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3" name="Freeform 33"/>
            <p:cNvSpPr>
              <a:spLocks/>
            </p:cNvSpPr>
            <p:nvPr/>
          </p:nvSpPr>
          <p:spPr bwMode="auto">
            <a:xfrm>
              <a:off x="1489" y="2681"/>
              <a:ext cx="534" cy="364"/>
            </a:xfrm>
            <a:custGeom>
              <a:avLst/>
              <a:gdLst>
                <a:gd name="T0" fmla="*/ 534 w 534"/>
                <a:gd name="T1" fmla="*/ 0 h 364"/>
                <a:gd name="T2" fmla="*/ 529 w 534"/>
                <a:gd name="T3" fmla="*/ 0 h 364"/>
                <a:gd name="T4" fmla="*/ 518 w 534"/>
                <a:gd name="T5" fmla="*/ 13 h 364"/>
                <a:gd name="T6" fmla="*/ 497 w 534"/>
                <a:gd name="T7" fmla="*/ 26 h 364"/>
                <a:gd name="T8" fmla="*/ 470 w 534"/>
                <a:gd name="T9" fmla="*/ 46 h 364"/>
                <a:gd name="T10" fmla="*/ 439 w 534"/>
                <a:gd name="T11" fmla="*/ 65 h 364"/>
                <a:gd name="T12" fmla="*/ 396 w 534"/>
                <a:gd name="T13" fmla="*/ 91 h 364"/>
                <a:gd name="T14" fmla="*/ 312 w 534"/>
                <a:gd name="T15" fmla="*/ 150 h 364"/>
                <a:gd name="T16" fmla="*/ 217 w 534"/>
                <a:gd name="T17" fmla="*/ 215 h 364"/>
                <a:gd name="T18" fmla="*/ 127 w 534"/>
                <a:gd name="T19" fmla="*/ 280 h 364"/>
                <a:gd name="T20" fmla="*/ 90 w 534"/>
                <a:gd name="T21" fmla="*/ 306 h 364"/>
                <a:gd name="T22" fmla="*/ 53 w 534"/>
                <a:gd name="T23" fmla="*/ 325 h 364"/>
                <a:gd name="T24" fmla="*/ 21 w 534"/>
                <a:gd name="T25" fmla="*/ 351 h 364"/>
                <a:gd name="T26" fmla="*/ 0 w 534"/>
                <a:gd name="T27" fmla="*/ 36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4" h="364">
                  <a:moveTo>
                    <a:pt x="534" y="0"/>
                  </a:moveTo>
                  <a:lnTo>
                    <a:pt x="529" y="0"/>
                  </a:lnTo>
                  <a:lnTo>
                    <a:pt x="518" y="13"/>
                  </a:lnTo>
                  <a:lnTo>
                    <a:pt x="497" y="26"/>
                  </a:lnTo>
                  <a:lnTo>
                    <a:pt x="470" y="46"/>
                  </a:lnTo>
                  <a:lnTo>
                    <a:pt x="439" y="65"/>
                  </a:lnTo>
                  <a:lnTo>
                    <a:pt x="396" y="91"/>
                  </a:lnTo>
                  <a:lnTo>
                    <a:pt x="312" y="150"/>
                  </a:lnTo>
                  <a:lnTo>
                    <a:pt x="217" y="215"/>
                  </a:lnTo>
                  <a:lnTo>
                    <a:pt x="127" y="280"/>
                  </a:lnTo>
                  <a:lnTo>
                    <a:pt x="90" y="306"/>
                  </a:lnTo>
                  <a:lnTo>
                    <a:pt x="53" y="325"/>
                  </a:lnTo>
                  <a:lnTo>
                    <a:pt x="21" y="351"/>
                  </a:lnTo>
                  <a:lnTo>
                    <a:pt x="0" y="364"/>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4" name="Freeform 34"/>
            <p:cNvSpPr>
              <a:spLocks/>
            </p:cNvSpPr>
            <p:nvPr/>
          </p:nvSpPr>
          <p:spPr bwMode="auto">
            <a:xfrm>
              <a:off x="1399" y="3045"/>
              <a:ext cx="90" cy="58"/>
            </a:xfrm>
            <a:custGeom>
              <a:avLst/>
              <a:gdLst>
                <a:gd name="T0" fmla="*/ 90 w 90"/>
                <a:gd name="T1" fmla="*/ 0 h 58"/>
                <a:gd name="T2" fmla="*/ 58 w 90"/>
                <a:gd name="T3" fmla="*/ 19 h 58"/>
                <a:gd name="T4" fmla="*/ 26 w 90"/>
                <a:gd name="T5" fmla="*/ 39 h 58"/>
                <a:gd name="T6" fmla="*/ 10 w 90"/>
                <a:gd name="T7" fmla="*/ 52 h 58"/>
                <a:gd name="T8" fmla="*/ 0 w 90"/>
                <a:gd name="T9" fmla="*/ 58 h 58"/>
                <a:gd name="T10" fmla="*/ 0 w 90"/>
                <a:gd name="T11" fmla="*/ 58 h 58"/>
              </a:gdLst>
              <a:ahLst/>
              <a:cxnLst>
                <a:cxn ang="0">
                  <a:pos x="T0" y="T1"/>
                </a:cxn>
                <a:cxn ang="0">
                  <a:pos x="T2" y="T3"/>
                </a:cxn>
                <a:cxn ang="0">
                  <a:pos x="T4" y="T5"/>
                </a:cxn>
                <a:cxn ang="0">
                  <a:pos x="T6" y="T7"/>
                </a:cxn>
                <a:cxn ang="0">
                  <a:pos x="T8" y="T9"/>
                </a:cxn>
                <a:cxn ang="0">
                  <a:pos x="T10" y="T11"/>
                </a:cxn>
              </a:cxnLst>
              <a:rect l="0" t="0" r="r" b="b"/>
              <a:pathLst>
                <a:path w="90" h="58">
                  <a:moveTo>
                    <a:pt x="90" y="0"/>
                  </a:moveTo>
                  <a:lnTo>
                    <a:pt x="58" y="19"/>
                  </a:lnTo>
                  <a:lnTo>
                    <a:pt x="26" y="39"/>
                  </a:lnTo>
                  <a:lnTo>
                    <a:pt x="10" y="52"/>
                  </a:lnTo>
                  <a:lnTo>
                    <a:pt x="0" y="58"/>
                  </a:lnTo>
                  <a:lnTo>
                    <a:pt x="0" y="58"/>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5" name="Freeform 35"/>
            <p:cNvSpPr>
              <a:spLocks/>
            </p:cNvSpPr>
            <p:nvPr/>
          </p:nvSpPr>
          <p:spPr bwMode="auto">
            <a:xfrm>
              <a:off x="1399" y="3058"/>
              <a:ext cx="68" cy="45"/>
            </a:xfrm>
            <a:custGeom>
              <a:avLst/>
              <a:gdLst>
                <a:gd name="T0" fmla="*/ 0 w 68"/>
                <a:gd name="T1" fmla="*/ 45 h 45"/>
                <a:gd name="T2" fmla="*/ 5 w 68"/>
                <a:gd name="T3" fmla="*/ 39 h 45"/>
                <a:gd name="T4" fmla="*/ 21 w 68"/>
                <a:gd name="T5" fmla="*/ 32 h 45"/>
                <a:gd name="T6" fmla="*/ 42 w 68"/>
                <a:gd name="T7" fmla="*/ 19 h 45"/>
                <a:gd name="T8" fmla="*/ 68 w 68"/>
                <a:gd name="T9" fmla="*/ 0 h 45"/>
              </a:gdLst>
              <a:ahLst/>
              <a:cxnLst>
                <a:cxn ang="0">
                  <a:pos x="T0" y="T1"/>
                </a:cxn>
                <a:cxn ang="0">
                  <a:pos x="T2" y="T3"/>
                </a:cxn>
                <a:cxn ang="0">
                  <a:pos x="T4" y="T5"/>
                </a:cxn>
                <a:cxn ang="0">
                  <a:pos x="T6" y="T7"/>
                </a:cxn>
                <a:cxn ang="0">
                  <a:pos x="T8" y="T9"/>
                </a:cxn>
              </a:cxnLst>
              <a:rect l="0" t="0" r="r" b="b"/>
              <a:pathLst>
                <a:path w="68" h="45">
                  <a:moveTo>
                    <a:pt x="0" y="45"/>
                  </a:moveTo>
                  <a:lnTo>
                    <a:pt x="5" y="39"/>
                  </a:lnTo>
                  <a:lnTo>
                    <a:pt x="21" y="32"/>
                  </a:lnTo>
                  <a:lnTo>
                    <a:pt x="42" y="19"/>
                  </a:lnTo>
                  <a:lnTo>
                    <a:pt x="68"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6" name="Freeform 36"/>
            <p:cNvSpPr>
              <a:spLocks/>
            </p:cNvSpPr>
            <p:nvPr/>
          </p:nvSpPr>
          <p:spPr bwMode="auto">
            <a:xfrm>
              <a:off x="1467" y="1376"/>
              <a:ext cx="2476" cy="1682"/>
            </a:xfrm>
            <a:custGeom>
              <a:avLst/>
              <a:gdLst>
                <a:gd name="T0" fmla="*/ 0 w 2476"/>
                <a:gd name="T1" fmla="*/ 1682 h 1682"/>
                <a:gd name="T2" fmla="*/ 43 w 2476"/>
                <a:gd name="T3" fmla="*/ 1650 h 1682"/>
                <a:gd name="T4" fmla="*/ 96 w 2476"/>
                <a:gd name="T5" fmla="*/ 1617 h 1682"/>
                <a:gd name="T6" fmla="*/ 154 w 2476"/>
                <a:gd name="T7" fmla="*/ 1578 h 1682"/>
                <a:gd name="T8" fmla="*/ 217 w 2476"/>
                <a:gd name="T9" fmla="*/ 1533 h 1682"/>
                <a:gd name="T10" fmla="*/ 291 w 2476"/>
                <a:gd name="T11" fmla="*/ 1487 h 1682"/>
                <a:gd name="T12" fmla="*/ 371 w 2476"/>
                <a:gd name="T13" fmla="*/ 1435 h 1682"/>
                <a:gd name="T14" fmla="*/ 450 w 2476"/>
                <a:gd name="T15" fmla="*/ 1377 h 1682"/>
                <a:gd name="T16" fmla="*/ 535 w 2476"/>
                <a:gd name="T17" fmla="*/ 1318 h 1682"/>
                <a:gd name="T18" fmla="*/ 720 w 2476"/>
                <a:gd name="T19" fmla="*/ 1195 h 1682"/>
                <a:gd name="T20" fmla="*/ 916 w 2476"/>
                <a:gd name="T21" fmla="*/ 1059 h 1682"/>
                <a:gd name="T22" fmla="*/ 1117 w 2476"/>
                <a:gd name="T23" fmla="*/ 922 h 1682"/>
                <a:gd name="T24" fmla="*/ 1318 w 2476"/>
                <a:gd name="T25" fmla="*/ 786 h 1682"/>
                <a:gd name="T26" fmla="*/ 1519 w 2476"/>
                <a:gd name="T27" fmla="*/ 650 h 1682"/>
                <a:gd name="T28" fmla="*/ 1709 w 2476"/>
                <a:gd name="T29" fmla="*/ 520 h 1682"/>
                <a:gd name="T30" fmla="*/ 1894 w 2476"/>
                <a:gd name="T31" fmla="*/ 396 h 1682"/>
                <a:gd name="T32" fmla="*/ 1979 w 2476"/>
                <a:gd name="T33" fmla="*/ 338 h 1682"/>
                <a:gd name="T34" fmla="*/ 2058 w 2476"/>
                <a:gd name="T35" fmla="*/ 286 h 1682"/>
                <a:gd name="T36" fmla="*/ 2138 w 2476"/>
                <a:gd name="T37" fmla="*/ 234 h 1682"/>
                <a:gd name="T38" fmla="*/ 2207 w 2476"/>
                <a:gd name="T39" fmla="*/ 182 h 1682"/>
                <a:gd name="T40" fmla="*/ 2270 w 2476"/>
                <a:gd name="T41" fmla="*/ 143 h 1682"/>
                <a:gd name="T42" fmla="*/ 2328 w 2476"/>
                <a:gd name="T43" fmla="*/ 104 h 1682"/>
                <a:gd name="T44" fmla="*/ 2376 w 2476"/>
                <a:gd name="T45" fmla="*/ 65 h 1682"/>
                <a:gd name="T46" fmla="*/ 2418 w 2476"/>
                <a:gd name="T47" fmla="*/ 39 h 1682"/>
                <a:gd name="T48" fmla="*/ 2450 w 2476"/>
                <a:gd name="T49" fmla="*/ 20 h 1682"/>
                <a:gd name="T50" fmla="*/ 2476 w 2476"/>
                <a:gd name="T51" fmla="*/ 0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6" h="1682">
                  <a:moveTo>
                    <a:pt x="0" y="1682"/>
                  </a:moveTo>
                  <a:lnTo>
                    <a:pt x="43" y="1650"/>
                  </a:lnTo>
                  <a:lnTo>
                    <a:pt x="96" y="1617"/>
                  </a:lnTo>
                  <a:lnTo>
                    <a:pt x="154" y="1578"/>
                  </a:lnTo>
                  <a:lnTo>
                    <a:pt x="217" y="1533"/>
                  </a:lnTo>
                  <a:lnTo>
                    <a:pt x="291" y="1487"/>
                  </a:lnTo>
                  <a:lnTo>
                    <a:pt x="371" y="1435"/>
                  </a:lnTo>
                  <a:lnTo>
                    <a:pt x="450" y="1377"/>
                  </a:lnTo>
                  <a:lnTo>
                    <a:pt x="535" y="1318"/>
                  </a:lnTo>
                  <a:lnTo>
                    <a:pt x="720" y="1195"/>
                  </a:lnTo>
                  <a:lnTo>
                    <a:pt x="916" y="1059"/>
                  </a:lnTo>
                  <a:lnTo>
                    <a:pt x="1117" y="922"/>
                  </a:lnTo>
                  <a:lnTo>
                    <a:pt x="1318" y="786"/>
                  </a:lnTo>
                  <a:lnTo>
                    <a:pt x="1519" y="650"/>
                  </a:lnTo>
                  <a:lnTo>
                    <a:pt x="1709" y="520"/>
                  </a:lnTo>
                  <a:lnTo>
                    <a:pt x="1894" y="396"/>
                  </a:lnTo>
                  <a:lnTo>
                    <a:pt x="1979" y="338"/>
                  </a:lnTo>
                  <a:lnTo>
                    <a:pt x="2058" y="286"/>
                  </a:lnTo>
                  <a:lnTo>
                    <a:pt x="2138" y="234"/>
                  </a:lnTo>
                  <a:lnTo>
                    <a:pt x="2207" y="182"/>
                  </a:lnTo>
                  <a:lnTo>
                    <a:pt x="2270" y="143"/>
                  </a:lnTo>
                  <a:lnTo>
                    <a:pt x="2328" y="104"/>
                  </a:lnTo>
                  <a:lnTo>
                    <a:pt x="2376" y="65"/>
                  </a:lnTo>
                  <a:lnTo>
                    <a:pt x="2418" y="39"/>
                  </a:lnTo>
                  <a:lnTo>
                    <a:pt x="2450" y="20"/>
                  </a:lnTo>
                  <a:lnTo>
                    <a:pt x="2476"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7" name="Freeform 37"/>
            <p:cNvSpPr>
              <a:spLocks/>
            </p:cNvSpPr>
            <p:nvPr/>
          </p:nvSpPr>
          <p:spPr bwMode="auto">
            <a:xfrm>
              <a:off x="2742" y="1357"/>
              <a:ext cx="1228" cy="837"/>
            </a:xfrm>
            <a:custGeom>
              <a:avLst/>
              <a:gdLst>
                <a:gd name="T0" fmla="*/ 1201 w 1228"/>
                <a:gd name="T1" fmla="*/ 19 h 837"/>
                <a:gd name="T2" fmla="*/ 1217 w 1228"/>
                <a:gd name="T3" fmla="*/ 6 h 837"/>
                <a:gd name="T4" fmla="*/ 1228 w 1228"/>
                <a:gd name="T5" fmla="*/ 0 h 837"/>
                <a:gd name="T6" fmla="*/ 1228 w 1228"/>
                <a:gd name="T7" fmla="*/ 0 h 837"/>
                <a:gd name="T8" fmla="*/ 1228 w 1228"/>
                <a:gd name="T9" fmla="*/ 6 h 837"/>
                <a:gd name="T10" fmla="*/ 1217 w 1228"/>
                <a:gd name="T11" fmla="*/ 13 h 837"/>
                <a:gd name="T12" fmla="*/ 1201 w 1228"/>
                <a:gd name="T13" fmla="*/ 19 h 837"/>
                <a:gd name="T14" fmla="*/ 1180 w 1228"/>
                <a:gd name="T15" fmla="*/ 32 h 837"/>
                <a:gd name="T16" fmla="*/ 1154 w 1228"/>
                <a:gd name="T17" fmla="*/ 52 h 837"/>
                <a:gd name="T18" fmla="*/ 1122 w 1228"/>
                <a:gd name="T19" fmla="*/ 71 h 837"/>
                <a:gd name="T20" fmla="*/ 1090 w 1228"/>
                <a:gd name="T21" fmla="*/ 97 h 837"/>
                <a:gd name="T22" fmla="*/ 1011 w 1228"/>
                <a:gd name="T23" fmla="*/ 149 h 837"/>
                <a:gd name="T24" fmla="*/ 916 w 1228"/>
                <a:gd name="T25" fmla="*/ 214 h 837"/>
                <a:gd name="T26" fmla="*/ 815 w 1228"/>
                <a:gd name="T27" fmla="*/ 285 h 837"/>
                <a:gd name="T28" fmla="*/ 704 w 1228"/>
                <a:gd name="T29" fmla="*/ 357 h 837"/>
                <a:gd name="T30" fmla="*/ 593 w 1228"/>
                <a:gd name="T31" fmla="*/ 435 h 837"/>
                <a:gd name="T32" fmla="*/ 482 w 1228"/>
                <a:gd name="T33" fmla="*/ 513 h 837"/>
                <a:gd name="T34" fmla="*/ 371 w 1228"/>
                <a:gd name="T35" fmla="*/ 584 h 837"/>
                <a:gd name="T36" fmla="*/ 260 w 1228"/>
                <a:gd name="T37" fmla="*/ 662 h 837"/>
                <a:gd name="T38" fmla="*/ 164 w 1228"/>
                <a:gd name="T39" fmla="*/ 727 h 837"/>
                <a:gd name="T40" fmla="*/ 75 w 1228"/>
                <a:gd name="T41" fmla="*/ 785 h 837"/>
                <a:gd name="T42" fmla="*/ 38 w 1228"/>
                <a:gd name="T43" fmla="*/ 811 h 837"/>
                <a:gd name="T44" fmla="*/ 0 w 1228"/>
                <a:gd name="T45" fmla="*/ 837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28" h="837">
                  <a:moveTo>
                    <a:pt x="1201" y="19"/>
                  </a:moveTo>
                  <a:lnTo>
                    <a:pt x="1217" y="6"/>
                  </a:lnTo>
                  <a:lnTo>
                    <a:pt x="1228" y="0"/>
                  </a:lnTo>
                  <a:lnTo>
                    <a:pt x="1228" y="0"/>
                  </a:lnTo>
                  <a:lnTo>
                    <a:pt x="1228" y="6"/>
                  </a:lnTo>
                  <a:lnTo>
                    <a:pt x="1217" y="13"/>
                  </a:lnTo>
                  <a:lnTo>
                    <a:pt x="1201" y="19"/>
                  </a:lnTo>
                  <a:lnTo>
                    <a:pt x="1180" y="32"/>
                  </a:lnTo>
                  <a:lnTo>
                    <a:pt x="1154" y="52"/>
                  </a:lnTo>
                  <a:lnTo>
                    <a:pt x="1122" y="71"/>
                  </a:lnTo>
                  <a:lnTo>
                    <a:pt x="1090" y="97"/>
                  </a:lnTo>
                  <a:lnTo>
                    <a:pt x="1011" y="149"/>
                  </a:lnTo>
                  <a:lnTo>
                    <a:pt x="916" y="214"/>
                  </a:lnTo>
                  <a:lnTo>
                    <a:pt x="815" y="285"/>
                  </a:lnTo>
                  <a:lnTo>
                    <a:pt x="704" y="357"/>
                  </a:lnTo>
                  <a:lnTo>
                    <a:pt x="593" y="435"/>
                  </a:lnTo>
                  <a:lnTo>
                    <a:pt x="482" y="513"/>
                  </a:lnTo>
                  <a:lnTo>
                    <a:pt x="371" y="584"/>
                  </a:lnTo>
                  <a:lnTo>
                    <a:pt x="260" y="662"/>
                  </a:lnTo>
                  <a:lnTo>
                    <a:pt x="164" y="727"/>
                  </a:lnTo>
                  <a:lnTo>
                    <a:pt x="75" y="785"/>
                  </a:lnTo>
                  <a:lnTo>
                    <a:pt x="38" y="811"/>
                  </a:lnTo>
                  <a:lnTo>
                    <a:pt x="0" y="837"/>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8" name="Freeform 38"/>
            <p:cNvSpPr>
              <a:spLocks/>
            </p:cNvSpPr>
            <p:nvPr/>
          </p:nvSpPr>
          <p:spPr bwMode="auto">
            <a:xfrm>
              <a:off x="1795" y="2194"/>
              <a:ext cx="947" cy="643"/>
            </a:xfrm>
            <a:custGeom>
              <a:avLst/>
              <a:gdLst>
                <a:gd name="T0" fmla="*/ 947 w 947"/>
                <a:gd name="T1" fmla="*/ 0 h 643"/>
                <a:gd name="T2" fmla="*/ 678 w 947"/>
                <a:gd name="T3" fmla="*/ 182 h 643"/>
                <a:gd name="T4" fmla="*/ 551 w 947"/>
                <a:gd name="T5" fmla="*/ 273 h 643"/>
                <a:gd name="T6" fmla="*/ 424 w 947"/>
                <a:gd name="T7" fmla="*/ 357 h 643"/>
                <a:gd name="T8" fmla="*/ 302 w 947"/>
                <a:gd name="T9" fmla="*/ 435 h 643"/>
                <a:gd name="T10" fmla="*/ 191 w 947"/>
                <a:gd name="T11" fmla="*/ 513 h 643"/>
                <a:gd name="T12" fmla="*/ 90 w 947"/>
                <a:gd name="T13" fmla="*/ 585 h 643"/>
                <a:gd name="T14" fmla="*/ 0 w 947"/>
                <a:gd name="T15" fmla="*/ 643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7" h="643">
                  <a:moveTo>
                    <a:pt x="947" y="0"/>
                  </a:moveTo>
                  <a:lnTo>
                    <a:pt x="678" y="182"/>
                  </a:lnTo>
                  <a:lnTo>
                    <a:pt x="551" y="273"/>
                  </a:lnTo>
                  <a:lnTo>
                    <a:pt x="424" y="357"/>
                  </a:lnTo>
                  <a:lnTo>
                    <a:pt x="302" y="435"/>
                  </a:lnTo>
                  <a:lnTo>
                    <a:pt x="191" y="513"/>
                  </a:lnTo>
                  <a:lnTo>
                    <a:pt x="90" y="585"/>
                  </a:lnTo>
                  <a:lnTo>
                    <a:pt x="0" y="643"/>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59" name="Freeform 39"/>
            <p:cNvSpPr>
              <a:spLocks/>
            </p:cNvSpPr>
            <p:nvPr/>
          </p:nvSpPr>
          <p:spPr bwMode="auto">
            <a:xfrm>
              <a:off x="1404" y="2837"/>
              <a:ext cx="391" cy="266"/>
            </a:xfrm>
            <a:custGeom>
              <a:avLst/>
              <a:gdLst>
                <a:gd name="T0" fmla="*/ 391 w 391"/>
                <a:gd name="T1" fmla="*/ 0 h 266"/>
                <a:gd name="T2" fmla="*/ 317 w 391"/>
                <a:gd name="T3" fmla="*/ 52 h 266"/>
                <a:gd name="T4" fmla="*/ 243 w 391"/>
                <a:gd name="T5" fmla="*/ 98 h 266"/>
                <a:gd name="T6" fmla="*/ 180 w 391"/>
                <a:gd name="T7" fmla="*/ 143 h 266"/>
                <a:gd name="T8" fmla="*/ 116 w 391"/>
                <a:gd name="T9" fmla="*/ 189 h 266"/>
                <a:gd name="T10" fmla="*/ 63 w 391"/>
                <a:gd name="T11" fmla="*/ 221 h 266"/>
                <a:gd name="T12" fmla="*/ 26 w 391"/>
                <a:gd name="T13" fmla="*/ 247 h 266"/>
                <a:gd name="T14" fmla="*/ 11 w 391"/>
                <a:gd name="T15" fmla="*/ 260 h 266"/>
                <a:gd name="T16" fmla="*/ 5 w 391"/>
                <a:gd name="T17" fmla="*/ 266 h 266"/>
                <a:gd name="T18" fmla="*/ 0 w 391"/>
                <a:gd name="T19" fmla="*/ 266 h 266"/>
                <a:gd name="T20" fmla="*/ 0 w 391"/>
                <a:gd name="T21" fmla="*/ 266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1" h="266">
                  <a:moveTo>
                    <a:pt x="391" y="0"/>
                  </a:moveTo>
                  <a:lnTo>
                    <a:pt x="317" y="52"/>
                  </a:lnTo>
                  <a:lnTo>
                    <a:pt x="243" y="98"/>
                  </a:lnTo>
                  <a:lnTo>
                    <a:pt x="180" y="143"/>
                  </a:lnTo>
                  <a:lnTo>
                    <a:pt x="116" y="189"/>
                  </a:lnTo>
                  <a:lnTo>
                    <a:pt x="63" y="221"/>
                  </a:lnTo>
                  <a:lnTo>
                    <a:pt x="26" y="247"/>
                  </a:lnTo>
                  <a:lnTo>
                    <a:pt x="11" y="260"/>
                  </a:lnTo>
                  <a:lnTo>
                    <a:pt x="5" y="266"/>
                  </a:lnTo>
                  <a:lnTo>
                    <a:pt x="0" y="266"/>
                  </a:lnTo>
                  <a:lnTo>
                    <a:pt x="0" y="266"/>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0" name="Freeform 40"/>
            <p:cNvSpPr>
              <a:spLocks/>
            </p:cNvSpPr>
            <p:nvPr/>
          </p:nvSpPr>
          <p:spPr bwMode="auto">
            <a:xfrm>
              <a:off x="1404" y="2759"/>
              <a:ext cx="508" cy="344"/>
            </a:xfrm>
            <a:custGeom>
              <a:avLst/>
              <a:gdLst>
                <a:gd name="T0" fmla="*/ 0 w 508"/>
                <a:gd name="T1" fmla="*/ 344 h 344"/>
                <a:gd name="T2" fmla="*/ 11 w 508"/>
                <a:gd name="T3" fmla="*/ 338 h 344"/>
                <a:gd name="T4" fmla="*/ 26 w 508"/>
                <a:gd name="T5" fmla="*/ 325 h 344"/>
                <a:gd name="T6" fmla="*/ 48 w 508"/>
                <a:gd name="T7" fmla="*/ 312 h 344"/>
                <a:gd name="T8" fmla="*/ 74 w 508"/>
                <a:gd name="T9" fmla="*/ 292 h 344"/>
                <a:gd name="T10" fmla="*/ 111 w 508"/>
                <a:gd name="T11" fmla="*/ 267 h 344"/>
                <a:gd name="T12" fmla="*/ 148 w 508"/>
                <a:gd name="T13" fmla="*/ 247 h 344"/>
                <a:gd name="T14" fmla="*/ 233 w 508"/>
                <a:gd name="T15" fmla="*/ 189 h 344"/>
                <a:gd name="T16" fmla="*/ 317 w 508"/>
                <a:gd name="T17" fmla="*/ 130 h 344"/>
                <a:gd name="T18" fmla="*/ 397 w 508"/>
                <a:gd name="T19" fmla="*/ 78 h 344"/>
                <a:gd name="T20" fmla="*/ 434 w 508"/>
                <a:gd name="T21" fmla="*/ 52 h 344"/>
                <a:gd name="T22" fmla="*/ 466 w 508"/>
                <a:gd name="T23" fmla="*/ 33 h 344"/>
                <a:gd name="T24" fmla="*/ 487 w 508"/>
                <a:gd name="T25" fmla="*/ 13 h 344"/>
                <a:gd name="T26" fmla="*/ 508 w 508"/>
                <a:gd name="T27" fmla="*/ 0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8" h="344">
                  <a:moveTo>
                    <a:pt x="0" y="344"/>
                  </a:moveTo>
                  <a:lnTo>
                    <a:pt x="11" y="338"/>
                  </a:lnTo>
                  <a:lnTo>
                    <a:pt x="26" y="325"/>
                  </a:lnTo>
                  <a:lnTo>
                    <a:pt x="48" y="312"/>
                  </a:lnTo>
                  <a:lnTo>
                    <a:pt x="74" y="292"/>
                  </a:lnTo>
                  <a:lnTo>
                    <a:pt x="111" y="267"/>
                  </a:lnTo>
                  <a:lnTo>
                    <a:pt x="148" y="247"/>
                  </a:lnTo>
                  <a:lnTo>
                    <a:pt x="233" y="189"/>
                  </a:lnTo>
                  <a:lnTo>
                    <a:pt x="317" y="130"/>
                  </a:lnTo>
                  <a:lnTo>
                    <a:pt x="397" y="78"/>
                  </a:lnTo>
                  <a:lnTo>
                    <a:pt x="434" y="52"/>
                  </a:lnTo>
                  <a:lnTo>
                    <a:pt x="466" y="33"/>
                  </a:lnTo>
                  <a:lnTo>
                    <a:pt x="487" y="13"/>
                  </a:lnTo>
                  <a:lnTo>
                    <a:pt x="508"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1" name="Freeform 41"/>
            <p:cNvSpPr>
              <a:spLocks/>
            </p:cNvSpPr>
            <p:nvPr/>
          </p:nvSpPr>
          <p:spPr bwMode="auto">
            <a:xfrm>
              <a:off x="1880" y="2759"/>
              <a:ext cx="37" cy="20"/>
            </a:xfrm>
            <a:custGeom>
              <a:avLst/>
              <a:gdLst>
                <a:gd name="T0" fmla="*/ 32 w 37"/>
                <a:gd name="T1" fmla="*/ 0 h 20"/>
                <a:gd name="T2" fmla="*/ 37 w 37"/>
                <a:gd name="T3" fmla="*/ 0 h 20"/>
                <a:gd name="T4" fmla="*/ 32 w 37"/>
                <a:gd name="T5" fmla="*/ 0 h 20"/>
                <a:gd name="T6" fmla="*/ 21 w 37"/>
                <a:gd name="T7" fmla="*/ 7 h 20"/>
                <a:gd name="T8" fmla="*/ 11 w 37"/>
                <a:gd name="T9" fmla="*/ 13 h 20"/>
                <a:gd name="T10" fmla="*/ 0 w 37"/>
                <a:gd name="T11" fmla="*/ 20 h 20"/>
              </a:gdLst>
              <a:ahLst/>
              <a:cxnLst>
                <a:cxn ang="0">
                  <a:pos x="T0" y="T1"/>
                </a:cxn>
                <a:cxn ang="0">
                  <a:pos x="T2" y="T3"/>
                </a:cxn>
                <a:cxn ang="0">
                  <a:pos x="T4" y="T5"/>
                </a:cxn>
                <a:cxn ang="0">
                  <a:pos x="T6" y="T7"/>
                </a:cxn>
                <a:cxn ang="0">
                  <a:pos x="T8" y="T9"/>
                </a:cxn>
                <a:cxn ang="0">
                  <a:pos x="T10" y="T11"/>
                </a:cxn>
              </a:cxnLst>
              <a:rect l="0" t="0" r="r" b="b"/>
              <a:pathLst>
                <a:path w="37" h="20">
                  <a:moveTo>
                    <a:pt x="32" y="0"/>
                  </a:moveTo>
                  <a:lnTo>
                    <a:pt x="37" y="0"/>
                  </a:lnTo>
                  <a:lnTo>
                    <a:pt x="32" y="0"/>
                  </a:lnTo>
                  <a:lnTo>
                    <a:pt x="21" y="7"/>
                  </a:lnTo>
                  <a:lnTo>
                    <a:pt x="11" y="13"/>
                  </a:lnTo>
                  <a:lnTo>
                    <a:pt x="0" y="2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2" name="Freeform 42"/>
            <p:cNvSpPr>
              <a:spLocks/>
            </p:cNvSpPr>
            <p:nvPr/>
          </p:nvSpPr>
          <p:spPr bwMode="auto">
            <a:xfrm>
              <a:off x="1806" y="2779"/>
              <a:ext cx="74" cy="52"/>
            </a:xfrm>
            <a:custGeom>
              <a:avLst/>
              <a:gdLst>
                <a:gd name="T0" fmla="*/ 74 w 74"/>
                <a:gd name="T1" fmla="*/ 0 h 52"/>
                <a:gd name="T2" fmla="*/ 64 w 74"/>
                <a:gd name="T3" fmla="*/ 6 h 52"/>
                <a:gd name="T4" fmla="*/ 48 w 74"/>
                <a:gd name="T5" fmla="*/ 19 h 52"/>
                <a:gd name="T6" fmla="*/ 26 w 74"/>
                <a:gd name="T7" fmla="*/ 32 h 52"/>
                <a:gd name="T8" fmla="*/ 0 w 74"/>
                <a:gd name="T9" fmla="*/ 52 h 52"/>
              </a:gdLst>
              <a:ahLst/>
              <a:cxnLst>
                <a:cxn ang="0">
                  <a:pos x="T0" y="T1"/>
                </a:cxn>
                <a:cxn ang="0">
                  <a:pos x="T2" y="T3"/>
                </a:cxn>
                <a:cxn ang="0">
                  <a:pos x="T4" y="T5"/>
                </a:cxn>
                <a:cxn ang="0">
                  <a:pos x="T6" y="T7"/>
                </a:cxn>
                <a:cxn ang="0">
                  <a:pos x="T8" y="T9"/>
                </a:cxn>
              </a:cxnLst>
              <a:rect l="0" t="0" r="r" b="b"/>
              <a:pathLst>
                <a:path w="74" h="52">
                  <a:moveTo>
                    <a:pt x="74" y="0"/>
                  </a:moveTo>
                  <a:lnTo>
                    <a:pt x="64" y="6"/>
                  </a:lnTo>
                  <a:lnTo>
                    <a:pt x="48" y="19"/>
                  </a:lnTo>
                  <a:lnTo>
                    <a:pt x="26" y="32"/>
                  </a:lnTo>
                  <a:lnTo>
                    <a:pt x="0" y="52"/>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3" name="Freeform 43"/>
            <p:cNvSpPr>
              <a:spLocks/>
            </p:cNvSpPr>
            <p:nvPr/>
          </p:nvSpPr>
          <p:spPr bwMode="auto">
            <a:xfrm>
              <a:off x="1076" y="2831"/>
              <a:ext cx="730" cy="493"/>
            </a:xfrm>
            <a:custGeom>
              <a:avLst/>
              <a:gdLst>
                <a:gd name="T0" fmla="*/ 730 w 730"/>
                <a:gd name="T1" fmla="*/ 0 h 493"/>
                <a:gd name="T2" fmla="*/ 714 w 730"/>
                <a:gd name="T3" fmla="*/ 6 h 493"/>
                <a:gd name="T4" fmla="*/ 698 w 730"/>
                <a:gd name="T5" fmla="*/ 19 h 493"/>
                <a:gd name="T6" fmla="*/ 656 w 730"/>
                <a:gd name="T7" fmla="*/ 52 h 493"/>
                <a:gd name="T8" fmla="*/ 598 w 730"/>
                <a:gd name="T9" fmla="*/ 91 h 493"/>
                <a:gd name="T10" fmla="*/ 529 w 730"/>
                <a:gd name="T11" fmla="*/ 136 h 493"/>
                <a:gd name="T12" fmla="*/ 460 w 730"/>
                <a:gd name="T13" fmla="*/ 182 h 493"/>
                <a:gd name="T14" fmla="*/ 386 w 730"/>
                <a:gd name="T15" fmla="*/ 233 h 493"/>
                <a:gd name="T16" fmla="*/ 307 w 730"/>
                <a:gd name="T17" fmla="*/ 285 h 493"/>
                <a:gd name="T18" fmla="*/ 238 w 730"/>
                <a:gd name="T19" fmla="*/ 337 h 493"/>
                <a:gd name="T20" fmla="*/ 169 w 730"/>
                <a:gd name="T21" fmla="*/ 383 h 493"/>
                <a:gd name="T22" fmla="*/ 111 w 730"/>
                <a:gd name="T23" fmla="*/ 422 h 493"/>
                <a:gd name="T24" fmla="*/ 58 w 730"/>
                <a:gd name="T25" fmla="*/ 454 h 493"/>
                <a:gd name="T26" fmla="*/ 37 w 730"/>
                <a:gd name="T27" fmla="*/ 467 h 493"/>
                <a:gd name="T28" fmla="*/ 21 w 730"/>
                <a:gd name="T29" fmla="*/ 480 h 493"/>
                <a:gd name="T30" fmla="*/ 11 w 730"/>
                <a:gd name="T31" fmla="*/ 487 h 493"/>
                <a:gd name="T32" fmla="*/ 5 w 730"/>
                <a:gd name="T33" fmla="*/ 493 h 493"/>
                <a:gd name="T34" fmla="*/ 0 w 730"/>
                <a:gd name="T35" fmla="*/ 493 h 493"/>
                <a:gd name="T36" fmla="*/ 0 w 730"/>
                <a:gd name="T37" fmla="*/ 493 h 493"/>
                <a:gd name="T38" fmla="*/ 11 w 730"/>
                <a:gd name="T39" fmla="*/ 487 h 493"/>
                <a:gd name="T40" fmla="*/ 21 w 730"/>
                <a:gd name="T41" fmla="*/ 480 h 493"/>
                <a:gd name="T42" fmla="*/ 42 w 730"/>
                <a:gd name="T43" fmla="*/ 467 h 493"/>
                <a:gd name="T44" fmla="*/ 69 w 730"/>
                <a:gd name="T45" fmla="*/ 448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30" h="493">
                  <a:moveTo>
                    <a:pt x="730" y="0"/>
                  </a:moveTo>
                  <a:lnTo>
                    <a:pt x="714" y="6"/>
                  </a:lnTo>
                  <a:lnTo>
                    <a:pt x="698" y="19"/>
                  </a:lnTo>
                  <a:lnTo>
                    <a:pt x="656" y="52"/>
                  </a:lnTo>
                  <a:lnTo>
                    <a:pt x="598" y="91"/>
                  </a:lnTo>
                  <a:lnTo>
                    <a:pt x="529" y="136"/>
                  </a:lnTo>
                  <a:lnTo>
                    <a:pt x="460" y="182"/>
                  </a:lnTo>
                  <a:lnTo>
                    <a:pt x="386" y="233"/>
                  </a:lnTo>
                  <a:lnTo>
                    <a:pt x="307" y="285"/>
                  </a:lnTo>
                  <a:lnTo>
                    <a:pt x="238" y="337"/>
                  </a:lnTo>
                  <a:lnTo>
                    <a:pt x="169" y="383"/>
                  </a:lnTo>
                  <a:lnTo>
                    <a:pt x="111" y="422"/>
                  </a:lnTo>
                  <a:lnTo>
                    <a:pt x="58" y="454"/>
                  </a:lnTo>
                  <a:lnTo>
                    <a:pt x="37" y="467"/>
                  </a:lnTo>
                  <a:lnTo>
                    <a:pt x="21" y="480"/>
                  </a:lnTo>
                  <a:lnTo>
                    <a:pt x="11" y="487"/>
                  </a:lnTo>
                  <a:lnTo>
                    <a:pt x="5" y="493"/>
                  </a:lnTo>
                  <a:lnTo>
                    <a:pt x="0" y="493"/>
                  </a:lnTo>
                  <a:lnTo>
                    <a:pt x="0" y="493"/>
                  </a:lnTo>
                  <a:lnTo>
                    <a:pt x="11" y="487"/>
                  </a:lnTo>
                  <a:lnTo>
                    <a:pt x="21" y="480"/>
                  </a:lnTo>
                  <a:lnTo>
                    <a:pt x="42" y="467"/>
                  </a:lnTo>
                  <a:lnTo>
                    <a:pt x="69" y="448"/>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4" name="Freeform 44"/>
            <p:cNvSpPr>
              <a:spLocks/>
            </p:cNvSpPr>
            <p:nvPr/>
          </p:nvSpPr>
          <p:spPr bwMode="auto">
            <a:xfrm>
              <a:off x="1145" y="1558"/>
              <a:ext cx="2534" cy="1721"/>
            </a:xfrm>
            <a:custGeom>
              <a:avLst/>
              <a:gdLst>
                <a:gd name="T0" fmla="*/ 0 w 2534"/>
                <a:gd name="T1" fmla="*/ 1721 h 1721"/>
                <a:gd name="T2" fmla="*/ 37 w 2534"/>
                <a:gd name="T3" fmla="*/ 1695 h 1721"/>
                <a:gd name="T4" fmla="*/ 79 w 2534"/>
                <a:gd name="T5" fmla="*/ 1669 h 1721"/>
                <a:gd name="T6" fmla="*/ 132 w 2534"/>
                <a:gd name="T7" fmla="*/ 1630 h 1721"/>
                <a:gd name="T8" fmla="*/ 195 w 2534"/>
                <a:gd name="T9" fmla="*/ 1591 h 1721"/>
                <a:gd name="T10" fmla="*/ 264 w 2534"/>
                <a:gd name="T11" fmla="*/ 1539 h 1721"/>
                <a:gd name="T12" fmla="*/ 338 w 2534"/>
                <a:gd name="T13" fmla="*/ 1487 h 1721"/>
                <a:gd name="T14" fmla="*/ 423 w 2534"/>
                <a:gd name="T15" fmla="*/ 1435 h 1721"/>
                <a:gd name="T16" fmla="*/ 513 w 2534"/>
                <a:gd name="T17" fmla="*/ 1370 h 1721"/>
                <a:gd name="T18" fmla="*/ 608 w 2534"/>
                <a:gd name="T19" fmla="*/ 1312 h 1721"/>
                <a:gd name="T20" fmla="*/ 703 w 2534"/>
                <a:gd name="T21" fmla="*/ 1240 h 1721"/>
                <a:gd name="T22" fmla="*/ 910 w 2534"/>
                <a:gd name="T23" fmla="*/ 1104 h 1721"/>
                <a:gd name="T24" fmla="*/ 1127 w 2534"/>
                <a:gd name="T25" fmla="*/ 955 h 1721"/>
                <a:gd name="T26" fmla="*/ 1344 w 2534"/>
                <a:gd name="T27" fmla="*/ 805 h 1721"/>
                <a:gd name="T28" fmla="*/ 1560 w 2534"/>
                <a:gd name="T29" fmla="*/ 662 h 1721"/>
                <a:gd name="T30" fmla="*/ 1767 w 2534"/>
                <a:gd name="T31" fmla="*/ 519 h 1721"/>
                <a:gd name="T32" fmla="*/ 1867 w 2534"/>
                <a:gd name="T33" fmla="*/ 455 h 1721"/>
                <a:gd name="T34" fmla="*/ 1963 w 2534"/>
                <a:gd name="T35" fmla="*/ 390 h 1721"/>
                <a:gd name="T36" fmla="*/ 2052 w 2534"/>
                <a:gd name="T37" fmla="*/ 325 h 1721"/>
                <a:gd name="T38" fmla="*/ 2137 w 2534"/>
                <a:gd name="T39" fmla="*/ 273 h 1721"/>
                <a:gd name="T40" fmla="*/ 2216 w 2534"/>
                <a:gd name="T41" fmla="*/ 214 h 1721"/>
                <a:gd name="T42" fmla="*/ 2285 w 2534"/>
                <a:gd name="T43" fmla="*/ 169 h 1721"/>
                <a:gd name="T44" fmla="*/ 2349 w 2534"/>
                <a:gd name="T45" fmla="*/ 123 h 1721"/>
                <a:gd name="T46" fmla="*/ 2407 w 2534"/>
                <a:gd name="T47" fmla="*/ 84 h 1721"/>
                <a:gd name="T48" fmla="*/ 2455 w 2534"/>
                <a:gd name="T49" fmla="*/ 52 h 1721"/>
                <a:gd name="T50" fmla="*/ 2492 w 2534"/>
                <a:gd name="T51" fmla="*/ 26 h 1721"/>
                <a:gd name="T52" fmla="*/ 2518 w 2534"/>
                <a:gd name="T53" fmla="*/ 13 h 1721"/>
                <a:gd name="T54" fmla="*/ 2534 w 2534"/>
                <a:gd name="T55" fmla="*/ 0 h 1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534" h="1721">
                  <a:moveTo>
                    <a:pt x="0" y="1721"/>
                  </a:moveTo>
                  <a:lnTo>
                    <a:pt x="37" y="1695"/>
                  </a:lnTo>
                  <a:lnTo>
                    <a:pt x="79" y="1669"/>
                  </a:lnTo>
                  <a:lnTo>
                    <a:pt x="132" y="1630"/>
                  </a:lnTo>
                  <a:lnTo>
                    <a:pt x="195" y="1591"/>
                  </a:lnTo>
                  <a:lnTo>
                    <a:pt x="264" y="1539"/>
                  </a:lnTo>
                  <a:lnTo>
                    <a:pt x="338" y="1487"/>
                  </a:lnTo>
                  <a:lnTo>
                    <a:pt x="423" y="1435"/>
                  </a:lnTo>
                  <a:lnTo>
                    <a:pt x="513" y="1370"/>
                  </a:lnTo>
                  <a:lnTo>
                    <a:pt x="608" y="1312"/>
                  </a:lnTo>
                  <a:lnTo>
                    <a:pt x="703" y="1240"/>
                  </a:lnTo>
                  <a:lnTo>
                    <a:pt x="910" y="1104"/>
                  </a:lnTo>
                  <a:lnTo>
                    <a:pt x="1127" y="955"/>
                  </a:lnTo>
                  <a:lnTo>
                    <a:pt x="1344" y="805"/>
                  </a:lnTo>
                  <a:lnTo>
                    <a:pt x="1560" y="662"/>
                  </a:lnTo>
                  <a:lnTo>
                    <a:pt x="1767" y="519"/>
                  </a:lnTo>
                  <a:lnTo>
                    <a:pt x="1867" y="455"/>
                  </a:lnTo>
                  <a:lnTo>
                    <a:pt x="1963" y="390"/>
                  </a:lnTo>
                  <a:lnTo>
                    <a:pt x="2052" y="325"/>
                  </a:lnTo>
                  <a:lnTo>
                    <a:pt x="2137" y="273"/>
                  </a:lnTo>
                  <a:lnTo>
                    <a:pt x="2216" y="214"/>
                  </a:lnTo>
                  <a:lnTo>
                    <a:pt x="2285" y="169"/>
                  </a:lnTo>
                  <a:lnTo>
                    <a:pt x="2349" y="123"/>
                  </a:lnTo>
                  <a:lnTo>
                    <a:pt x="2407" y="84"/>
                  </a:lnTo>
                  <a:lnTo>
                    <a:pt x="2455" y="52"/>
                  </a:lnTo>
                  <a:lnTo>
                    <a:pt x="2492" y="26"/>
                  </a:lnTo>
                  <a:lnTo>
                    <a:pt x="2518" y="13"/>
                  </a:lnTo>
                  <a:lnTo>
                    <a:pt x="2534" y="0"/>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5" name="Freeform 45"/>
            <p:cNvSpPr>
              <a:spLocks/>
            </p:cNvSpPr>
            <p:nvPr/>
          </p:nvSpPr>
          <p:spPr bwMode="auto">
            <a:xfrm>
              <a:off x="1785" y="1551"/>
              <a:ext cx="1899" cy="1293"/>
            </a:xfrm>
            <a:custGeom>
              <a:avLst/>
              <a:gdLst>
                <a:gd name="T0" fmla="*/ 1894 w 1899"/>
                <a:gd name="T1" fmla="*/ 7 h 1293"/>
                <a:gd name="T2" fmla="*/ 1899 w 1899"/>
                <a:gd name="T3" fmla="*/ 0 h 1293"/>
                <a:gd name="T4" fmla="*/ 1899 w 1899"/>
                <a:gd name="T5" fmla="*/ 7 h 1293"/>
                <a:gd name="T6" fmla="*/ 1889 w 1899"/>
                <a:gd name="T7" fmla="*/ 13 h 1293"/>
                <a:gd name="T8" fmla="*/ 1867 w 1899"/>
                <a:gd name="T9" fmla="*/ 26 h 1293"/>
                <a:gd name="T10" fmla="*/ 1846 w 1899"/>
                <a:gd name="T11" fmla="*/ 39 h 1293"/>
                <a:gd name="T12" fmla="*/ 1815 w 1899"/>
                <a:gd name="T13" fmla="*/ 59 h 1293"/>
                <a:gd name="T14" fmla="*/ 1778 w 1899"/>
                <a:gd name="T15" fmla="*/ 85 h 1293"/>
                <a:gd name="T16" fmla="*/ 1730 w 1899"/>
                <a:gd name="T17" fmla="*/ 117 h 1293"/>
                <a:gd name="T18" fmla="*/ 1682 w 1899"/>
                <a:gd name="T19" fmla="*/ 150 h 1293"/>
                <a:gd name="T20" fmla="*/ 1629 w 1899"/>
                <a:gd name="T21" fmla="*/ 189 h 1293"/>
                <a:gd name="T22" fmla="*/ 1571 w 1899"/>
                <a:gd name="T23" fmla="*/ 228 h 1293"/>
                <a:gd name="T24" fmla="*/ 1508 w 1899"/>
                <a:gd name="T25" fmla="*/ 267 h 1293"/>
                <a:gd name="T26" fmla="*/ 1370 w 1899"/>
                <a:gd name="T27" fmla="*/ 364 h 1293"/>
                <a:gd name="T28" fmla="*/ 1222 w 1899"/>
                <a:gd name="T29" fmla="*/ 462 h 1293"/>
                <a:gd name="T30" fmla="*/ 1069 w 1899"/>
                <a:gd name="T31" fmla="*/ 565 h 1293"/>
                <a:gd name="T32" fmla="*/ 905 w 1899"/>
                <a:gd name="T33" fmla="*/ 676 h 1293"/>
                <a:gd name="T34" fmla="*/ 741 w 1899"/>
                <a:gd name="T35" fmla="*/ 793 h 1293"/>
                <a:gd name="T36" fmla="*/ 577 w 1899"/>
                <a:gd name="T37" fmla="*/ 903 h 1293"/>
                <a:gd name="T38" fmla="*/ 418 w 1899"/>
                <a:gd name="T39" fmla="*/ 1007 h 1293"/>
                <a:gd name="T40" fmla="*/ 264 w 1899"/>
                <a:gd name="T41" fmla="*/ 1111 h 1293"/>
                <a:gd name="T42" fmla="*/ 127 w 1899"/>
                <a:gd name="T43" fmla="*/ 1208 h 1293"/>
                <a:gd name="T44" fmla="*/ 63 w 1899"/>
                <a:gd name="T45" fmla="*/ 1254 h 1293"/>
                <a:gd name="T46" fmla="*/ 0 w 1899"/>
                <a:gd name="T47" fmla="*/ 1293 h 1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99" h="1293">
                  <a:moveTo>
                    <a:pt x="1894" y="7"/>
                  </a:moveTo>
                  <a:lnTo>
                    <a:pt x="1899" y="0"/>
                  </a:lnTo>
                  <a:lnTo>
                    <a:pt x="1899" y="7"/>
                  </a:lnTo>
                  <a:lnTo>
                    <a:pt x="1889" y="13"/>
                  </a:lnTo>
                  <a:lnTo>
                    <a:pt x="1867" y="26"/>
                  </a:lnTo>
                  <a:lnTo>
                    <a:pt x="1846" y="39"/>
                  </a:lnTo>
                  <a:lnTo>
                    <a:pt x="1815" y="59"/>
                  </a:lnTo>
                  <a:lnTo>
                    <a:pt x="1778" y="85"/>
                  </a:lnTo>
                  <a:lnTo>
                    <a:pt x="1730" y="117"/>
                  </a:lnTo>
                  <a:lnTo>
                    <a:pt x="1682" y="150"/>
                  </a:lnTo>
                  <a:lnTo>
                    <a:pt x="1629" y="189"/>
                  </a:lnTo>
                  <a:lnTo>
                    <a:pt x="1571" y="228"/>
                  </a:lnTo>
                  <a:lnTo>
                    <a:pt x="1508" y="267"/>
                  </a:lnTo>
                  <a:lnTo>
                    <a:pt x="1370" y="364"/>
                  </a:lnTo>
                  <a:lnTo>
                    <a:pt x="1222" y="462"/>
                  </a:lnTo>
                  <a:lnTo>
                    <a:pt x="1069" y="565"/>
                  </a:lnTo>
                  <a:lnTo>
                    <a:pt x="905" y="676"/>
                  </a:lnTo>
                  <a:lnTo>
                    <a:pt x="741" y="793"/>
                  </a:lnTo>
                  <a:lnTo>
                    <a:pt x="577" y="903"/>
                  </a:lnTo>
                  <a:lnTo>
                    <a:pt x="418" y="1007"/>
                  </a:lnTo>
                  <a:lnTo>
                    <a:pt x="264" y="1111"/>
                  </a:lnTo>
                  <a:lnTo>
                    <a:pt x="127" y="1208"/>
                  </a:lnTo>
                  <a:lnTo>
                    <a:pt x="63" y="1254"/>
                  </a:lnTo>
                  <a:lnTo>
                    <a:pt x="0" y="1293"/>
                  </a:lnTo>
                </a:path>
              </a:pathLst>
            </a:custGeom>
            <a:noFill/>
            <a:ln w="7938">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66" name="Freeform 46"/>
            <p:cNvSpPr>
              <a:spLocks/>
            </p:cNvSpPr>
            <p:nvPr/>
          </p:nvSpPr>
          <p:spPr bwMode="auto">
            <a:xfrm>
              <a:off x="1721" y="2506"/>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67" name="Freeform 47"/>
            <p:cNvSpPr>
              <a:spLocks/>
            </p:cNvSpPr>
            <p:nvPr/>
          </p:nvSpPr>
          <p:spPr bwMode="auto">
            <a:xfrm>
              <a:off x="2499" y="2526"/>
              <a:ext cx="42" cy="51"/>
            </a:xfrm>
            <a:custGeom>
              <a:avLst/>
              <a:gdLst>
                <a:gd name="T0" fmla="*/ 21 w 42"/>
                <a:gd name="T1" fmla="*/ 0 h 51"/>
                <a:gd name="T2" fmla="*/ 42 w 42"/>
                <a:gd name="T3" fmla="*/ 25 h 51"/>
                <a:gd name="T4" fmla="*/ 21 w 42"/>
                <a:gd name="T5" fmla="*/ 51 h 51"/>
                <a:gd name="T6" fmla="*/ 0 w 42"/>
                <a:gd name="T7" fmla="*/ 25 h 51"/>
                <a:gd name="T8" fmla="*/ 21 w 42"/>
                <a:gd name="T9" fmla="*/ 0 h 51"/>
              </a:gdLst>
              <a:ahLst/>
              <a:cxnLst>
                <a:cxn ang="0">
                  <a:pos x="T0" y="T1"/>
                </a:cxn>
                <a:cxn ang="0">
                  <a:pos x="T2" y="T3"/>
                </a:cxn>
                <a:cxn ang="0">
                  <a:pos x="T4" y="T5"/>
                </a:cxn>
                <a:cxn ang="0">
                  <a:pos x="T6" y="T7"/>
                </a:cxn>
                <a:cxn ang="0">
                  <a:pos x="T8" y="T9"/>
                </a:cxn>
              </a:cxnLst>
              <a:rect l="0" t="0" r="r" b="b"/>
              <a:pathLst>
                <a:path w="42" h="51">
                  <a:moveTo>
                    <a:pt x="21" y="0"/>
                  </a:moveTo>
                  <a:lnTo>
                    <a:pt x="42" y="25"/>
                  </a:lnTo>
                  <a:lnTo>
                    <a:pt x="21" y="51"/>
                  </a:lnTo>
                  <a:lnTo>
                    <a:pt x="0" y="25"/>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68" name="Freeform 48"/>
            <p:cNvSpPr>
              <a:spLocks/>
            </p:cNvSpPr>
            <p:nvPr/>
          </p:nvSpPr>
          <p:spPr bwMode="auto">
            <a:xfrm>
              <a:off x="1520" y="307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69" name="Freeform 49"/>
            <p:cNvSpPr>
              <a:spLocks/>
            </p:cNvSpPr>
            <p:nvPr/>
          </p:nvSpPr>
          <p:spPr bwMode="auto">
            <a:xfrm>
              <a:off x="2113" y="265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0" name="Freeform 50"/>
            <p:cNvSpPr>
              <a:spLocks/>
            </p:cNvSpPr>
            <p:nvPr/>
          </p:nvSpPr>
          <p:spPr bwMode="auto">
            <a:xfrm>
              <a:off x="1314" y="3019"/>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1" name="Freeform 51"/>
            <p:cNvSpPr>
              <a:spLocks/>
            </p:cNvSpPr>
            <p:nvPr/>
          </p:nvSpPr>
          <p:spPr bwMode="auto">
            <a:xfrm>
              <a:off x="1684" y="3077"/>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2" name="Freeform 52"/>
            <p:cNvSpPr>
              <a:spLocks/>
            </p:cNvSpPr>
            <p:nvPr/>
          </p:nvSpPr>
          <p:spPr bwMode="auto">
            <a:xfrm>
              <a:off x="1753" y="30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3" name="Freeform 53"/>
            <p:cNvSpPr>
              <a:spLocks/>
            </p:cNvSpPr>
            <p:nvPr/>
          </p:nvSpPr>
          <p:spPr bwMode="auto">
            <a:xfrm>
              <a:off x="2906" y="1350"/>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4" name="Freeform 54"/>
            <p:cNvSpPr>
              <a:spLocks/>
            </p:cNvSpPr>
            <p:nvPr/>
          </p:nvSpPr>
          <p:spPr bwMode="auto">
            <a:xfrm>
              <a:off x="3404" y="2168"/>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5" name="Freeform 55"/>
            <p:cNvSpPr>
              <a:spLocks/>
            </p:cNvSpPr>
            <p:nvPr/>
          </p:nvSpPr>
          <p:spPr bwMode="auto">
            <a:xfrm>
              <a:off x="1684" y="281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6" name="Freeform 56"/>
            <p:cNvSpPr>
              <a:spLocks/>
            </p:cNvSpPr>
            <p:nvPr/>
          </p:nvSpPr>
          <p:spPr bwMode="auto">
            <a:xfrm>
              <a:off x="1415" y="3077"/>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7" name="Freeform 57"/>
            <p:cNvSpPr>
              <a:spLocks/>
            </p:cNvSpPr>
            <p:nvPr/>
          </p:nvSpPr>
          <p:spPr bwMode="auto">
            <a:xfrm>
              <a:off x="1891" y="2733"/>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78" name="Freeform 58"/>
            <p:cNvSpPr>
              <a:spLocks/>
            </p:cNvSpPr>
            <p:nvPr/>
          </p:nvSpPr>
          <p:spPr bwMode="auto">
            <a:xfrm>
              <a:off x="1594" y="27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79" name="Freeform 59"/>
            <p:cNvSpPr>
              <a:spLocks/>
            </p:cNvSpPr>
            <p:nvPr/>
          </p:nvSpPr>
          <p:spPr bwMode="auto">
            <a:xfrm>
              <a:off x="1743" y="280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80" name="Freeform 60"/>
            <p:cNvSpPr>
              <a:spLocks/>
            </p:cNvSpPr>
            <p:nvPr/>
          </p:nvSpPr>
          <p:spPr bwMode="auto">
            <a:xfrm>
              <a:off x="1430" y="32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81" name="Freeform 61"/>
            <p:cNvSpPr>
              <a:spLocks/>
            </p:cNvSpPr>
            <p:nvPr/>
          </p:nvSpPr>
          <p:spPr bwMode="auto">
            <a:xfrm>
              <a:off x="3663" y="15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000080"/>
            </a:solidFill>
            <a:ln w="7938">
              <a:solidFill>
                <a:srgbClr val="000080"/>
              </a:solidFill>
              <a:prstDash val="solid"/>
              <a:round/>
              <a:headEnd/>
              <a:tailEnd/>
            </a:ln>
          </p:spPr>
          <p:txBody>
            <a:bodyPr/>
            <a:lstStyle/>
            <a:p>
              <a:endParaRPr lang="en-US"/>
            </a:p>
          </p:txBody>
        </p:sp>
        <p:sp>
          <p:nvSpPr>
            <p:cNvPr id="5182" name="Freeform 62"/>
            <p:cNvSpPr>
              <a:spLocks/>
            </p:cNvSpPr>
            <p:nvPr/>
          </p:nvSpPr>
          <p:spPr bwMode="auto">
            <a:xfrm>
              <a:off x="1631" y="2818"/>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000080"/>
            </a:solidFill>
            <a:ln w="7938">
              <a:solidFill>
                <a:srgbClr val="000080"/>
              </a:solidFill>
              <a:prstDash val="solid"/>
              <a:round/>
              <a:headEnd/>
              <a:tailEnd/>
            </a:ln>
          </p:spPr>
          <p:txBody>
            <a:bodyPr/>
            <a:lstStyle/>
            <a:p>
              <a:endParaRPr lang="en-US"/>
            </a:p>
          </p:txBody>
        </p:sp>
        <p:sp>
          <p:nvSpPr>
            <p:cNvPr id="5183" name="Freeform 63"/>
            <p:cNvSpPr>
              <a:spLocks/>
            </p:cNvSpPr>
            <p:nvPr/>
          </p:nvSpPr>
          <p:spPr bwMode="auto">
            <a:xfrm>
              <a:off x="1721" y="2506"/>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4" name="Freeform 64"/>
            <p:cNvSpPr>
              <a:spLocks/>
            </p:cNvSpPr>
            <p:nvPr/>
          </p:nvSpPr>
          <p:spPr bwMode="auto">
            <a:xfrm>
              <a:off x="2499" y="2526"/>
              <a:ext cx="42" cy="51"/>
            </a:xfrm>
            <a:custGeom>
              <a:avLst/>
              <a:gdLst>
                <a:gd name="T0" fmla="*/ 21 w 42"/>
                <a:gd name="T1" fmla="*/ 0 h 51"/>
                <a:gd name="T2" fmla="*/ 42 w 42"/>
                <a:gd name="T3" fmla="*/ 25 h 51"/>
                <a:gd name="T4" fmla="*/ 21 w 42"/>
                <a:gd name="T5" fmla="*/ 51 h 51"/>
                <a:gd name="T6" fmla="*/ 0 w 42"/>
                <a:gd name="T7" fmla="*/ 25 h 51"/>
                <a:gd name="T8" fmla="*/ 21 w 42"/>
                <a:gd name="T9" fmla="*/ 0 h 51"/>
              </a:gdLst>
              <a:ahLst/>
              <a:cxnLst>
                <a:cxn ang="0">
                  <a:pos x="T0" y="T1"/>
                </a:cxn>
                <a:cxn ang="0">
                  <a:pos x="T2" y="T3"/>
                </a:cxn>
                <a:cxn ang="0">
                  <a:pos x="T4" y="T5"/>
                </a:cxn>
                <a:cxn ang="0">
                  <a:pos x="T6" y="T7"/>
                </a:cxn>
                <a:cxn ang="0">
                  <a:pos x="T8" y="T9"/>
                </a:cxn>
              </a:cxnLst>
              <a:rect l="0" t="0" r="r" b="b"/>
              <a:pathLst>
                <a:path w="42" h="51">
                  <a:moveTo>
                    <a:pt x="21" y="0"/>
                  </a:moveTo>
                  <a:lnTo>
                    <a:pt x="42" y="25"/>
                  </a:lnTo>
                  <a:lnTo>
                    <a:pt x="21" y="51"/>
                  </a:lnTo>
                  <a:lnTo>
                    <a:pt x="0" y="25"/>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5" name="Freeform 65"/>
            <p:cNvSpPr>
              <a:spLocks/>
            </p:cNvSpPr>
            <p:nvPr/>
          </p:nvSpPr>
          <p:spPr bwMode="auto">
            <a:xfrm>
              <a:off x="1520" y="307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6" name="Freeform 66"/>
            <p:cNvSpPr>
              <a:spLocks/>
            </p:cNvSpPr>
            <p:nvPr/>
          </p:nvSpPr>
          <p:spPr bwMode="auto">
            <a:xfrm>
              <a:off x="2113" y="265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7" name="Freeform 67"/>
            <p:cNvSpPr>
              <a:spLocks/>
            </p:cNvSpPr>
            <p:nvPr/>
          </p:nvSpPr>
          <p:spPr bwMode="auto">
            <a:xfrm>
              <a:off x="1314" y="3019"/>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88" name="Freeform 68"/>
            <p:cNvSpPr>
              <a:spLocks/>
            </p:cNvSpPr>
            <p:nvPr/>
          </p:nvSpPr>
          <p:spPr bwMode="auto">
            <a:xfrm>
              <a:off x="1684" y="3077"/>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89" name="Freeform 69"/>
            <p:cNvSpPr>
              <a:spLocks/>
            </p:cNvSpPr>
            <p:nvPr/>
          </p:nvSpPr>
          <p:spPr bwMode="auto">
            <a:xfrm>
              <a:off x="1753" y="30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0" name="Freeform 70"/>
            <p:cNvSpPr>
              <a:spLocks/>
            </p:cNvSpPr>
            <p:nvPr/>
          </p:nvSpPr>
          <p:spPr bwMode="auto">
            <a:xfrm>
              <a:off x="2906" y="1350"/>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1" name="Freeform 71"/>
            <p:cNvSpPr>
              <a:spLocks/>
            </p:cNvSpPr>
            <p:nvPr/>
          </p:nvSpPr>
          <p:spPr bwMode="auto">
            <a:xfrm>
              <a:off x="3404" y="2168"/>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2" name="Freeform 72"/>
            <p:cNvSpPr>
              <a:spLocks/>
            </p:cNvSpPr>
            <p:nvPr/>
          </p:nvSpPr>
          <p:spPr bwMode="auto">
            <a:xfrm>
              <a:off x="1684" y="2811"/>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3" name="Freeform 73"/>
            <p:cNvSpPr>
              <a:spLocks/>
            </p:cNvSpPr>
            <p:nvPr/>
          </p:nvSpPr>
          <p:spPr bwMode="auto">
            <a:xfrm>
              <a:off x="1415" y="3077"/>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4" name="Freeform 74"/>
            <p:cNvSpPr>
              <a:spLocks/>
            </p:cNvSpPr>
            <p:nvPr/>
          </p:nvSpPr>
          <p:spPr bwMode="auto">
            <a:xfrm>
              <a:off x="1891" y="2733"/>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5" name="Freeform 75"/>
            <p:cNvSpPr>
              <a:spLocks/>
            </p:cNvSpPr>
            <p:nvPr/>
          </p:nvSpPr>
          <p:spPr bwMode="auto">
            <a:xfrm>
              <a:off x="1594" y="27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6" name="Freeform 76"/>
            <p:cNvSpPr>
              <a:spLocks/>
            </p:cNvSpPr>
            <p:nvPr/>
          </p:nvSpPr>
          <p:spPr bwMode="auto">
            <a:xfrm>
              <a:off x="1743" y="2805"/>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7" name="Freeform 77"/>
            <p:cNvSpPr>
              <a:spLocks/>
            </p:cNvSpPr>
            <p:nvPr/>
          </p:nvSpPr>
          <p:spPr bwMode="auto">
            <a:xfrm>
              <a:off x="1430" y="3253"/>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198" name="Freeform 78"/>
            <p:cNvSpPr>
              <a:spLocks/>
            </p:cNvSpPr>
            <p:nvPr/>
          </p:nvSpPr>
          <p:spPr bwMode="auto">
            <a:xfrm>
              <a:off x="3663" y="1532"/>
              <a:ext cx="42" cy="52"/>
            </a:xfrm>
            <a:custGeom>
              <a:avLst/>
              <a:gdLst>
                <a:gd name="T0" fmla="*/ 21 w 42"/>
                <a:gd name="T1" fmla="*/ 0 h 52"/>
                <a:gd name="T2" fmla="*/ 42 w 42"/>
                <a:gd name="T3" fmla="*/ 26 h 52"/>
                <a:gd name="T4" fmla="*/ 21 w 42"/>
                <a:gd name="T5" fmla="*/ 52 h 52"/>
                <a:gd name="T6" fmla="*/ 0 w 42"/>
                <a:gd name="T7" fmla="*/ 26 h 52"/>
                <a:gd name="T8" fmla="*/ 21 w 42"/>
                <a:gd name="T9" fmla="*/ 0 h 52"/>
              </a:gdLst>
              <a:ahLst/>
              <a:cxnLst>
                <a:cxn ang="0">
                  <a:pos x="T0" y="T1"/>
                </a:cxn>
                <a:cxn ang="0">
                  <a:pos x="T2" y="T3"/>
                </a:cxn>
                <a:cxn ang="0">
                  <a:pos x="T4" y="T5"/>
                </a:cxn>
                <a:cxn ang="0">
                  <a:pos x="T6" y="T7"/>
                </a:cxn>
                <a:cxn ang="0">
                  <a:pos x="T8" y="T9"/>
                </a:cxn>
              </a:cxnLst>
              <a:rect l="0" t="0" r="r" b="b"/>
              <a:pathLst>
                <a:path w="42" h="52">
                  <a:moveTo>
                    <a:pt x="21" y="0"/>
                  </a:moveTo>
                  <a:lnTo>
                    <a:pt x="42" y="26"/>
                  </a:lnTo>
                  <a:lnTo>
                    <a:pt x="21" y="52"/>
                  </a:lnTo>
                  <a:lnTo>
                    <a:pt x="0" y="26"/>
                  </a:lnTo>
                  <a:lnTo>
                    <a:pt x="21" y="0"/>
                  </a:lnTo>
                  <a:close/>
                </a:path>
              </a:pathLst>
            </a:custGeom>
            <a:solidFill>
              <a:srgbClr val="FF00FF"/>
            </a:solidFill>
            <a:ln w="7938">
              <a:solidFill>
                <a:srgbClr val="FF00FF"/>
              </a:solidFill>
              <a:prstDash val="solid"/>
              <a:round/>
              <a:headEnd/>
              <a:tailEnd/>
            </a:ln>
          </p:spPr>
          <p:txBody>
            <a:bodyPr/>
            <a:lstStyle/>
            <a:p>
              <a:endParaRPr lang="en-US"/>
            </a:p>
          </p:txBody>
        </p:sp>
        <p:sp>
          <p:nvSpPr>
            <p:cNvPr id="5199" name="Freeform 79"/>
            <p:cNvSpPr>
              <a:spLocks/>
            </p:cNvSpPr>
            <p:nvPr/>
          </p:nvSpPr>
          <p:spPr bwMode="auto">
            <a:xfrm>
              <a:off x="1631" y="2818"/>
              <a:ext cx="43" cy="52"/>
            </a:xfrm>
            <a:custGeom>
              <a:avLst/>
              <a:gdLst>
                <a:gd name="T0" fmla="*/ 22 w 43"/>
                <a:gd name="T1" fmla="*/ 0 h 52"/>
                <a:gd name="T2" fmla="*/ 43 w 43"/>
                <a:gd name="T3" fmla="*/ 26 h 52"/>
                <a:gd name="T4" fmla="*/ 22 w 43"/>
                <a:gd name="T5" fmla="*/ 52 h 52"/>
                <a:gd name="T6" fmla="*/ 0 w 43"/>
                <a:gd name="T7" fmla="*/ 26 h 52"/>
                <a:gd name="T8" fmla="*/ 22 w 43"/>
                <a:gd name="T9" fmla="*/ 0 h 52"/>
              </a:gdLst>
              <a:ahLst/>
              <a:cxnLst>
                <a:cxn ang="0">
                  <a:pos x="T0" y="T1"/>
                </a:cxn>
                <a:cxn ang="0">
                  <a:pos x="T2" y="T3"/>
                </a:cxn>
                <a:cxn ang="0">
                  <a:pos x="T4" y="T5"/>
                </a:cxn>
                <a:cxn ang="0">
                  <a:pos x="T6" y="T7"/>
                </a:cxn>
                <a:cxn ang="0">
                  <a:pos x="T8" y="T9"/>
                </a:cxn>
              </a:cxnLst>
              <a:rect l="0" t="0" r="r" b="b"/>
              <a:pathLst>
                <a:path w="43" h="52">
                  <a:moveTo>
                    <a:pt x="22" y="0"/>
                  </a:moveTo>
                  <a:lnTo>
                    <a:pt x="43" y="26"/>
                  </a:lnTo>
                  <a:lnTo>
                    <a:pt x="22" y="52"/>
                  </a:lnTo>
                  <a:lnTo>
                    <a:pt x="0" y="26"/>
                  </a:lnTo>
                  <a:lnTo>
                    <a:pt x="22" y="0"/>
                  </a:lnTo>
                  <a:close/>
                </a:path>
              </a:pathLst>
            </a:custGeom>
            <a:solidFill>
              <a:srgbClr val="FF00FF"/>
            </a:solidFill>
            <a:ln w="7938">
              <a:solidFill>
                <a:srgbClr val="FF00FF"/>
              </a:solidFill>
              <a:prstDash val="solid"/>
              <a:round/>
              <a:headEnd/>
              <a:tailEnd/>
            </a:ln>
          </p:spPr>
          <p:txBody>
            <a:bodyPr/>
            <a:lstStyle/>
            <a:p>
              <a:endParaRPr lang="en-US"/>
            </a:p>
          </p:txBody>
        </p:sp>
        <p:sp>
          <p:nvSpPr>
            <p:cNvPr id="5200" name="Rectangle 80"/>
            <p:cNvSpPr>
              <a:spLocks noChangeArrowheads="1"/>
            </p:cNvSpPr>
            <p:nvPr/>
          </p:nvSpPr>
          <p:spPr bwMode="auto">
            <a:xfrm>
              <a:off x="2198" y="2526"/>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01" name="Rectangle 81"/>
            <p:cNvSpPr>
              <a:spLocks noChangeArrowheads="1"/>
            </p:cNvSpPr>
            <p:nvPr/>
          </p:nvSpPr>
          <p:spPr bwMode="auto">
            <a:xfrm>
              <a:off x="2171" y="2545"/>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2" name="Rectangle 82"/>
            <p:cNvSpPr>
              <a:spLocks noChangeArrowheads="1"/>
            </p:cNvSpPr>
            <p:nvPr/>
          </p:nvSpPr>
          <p:spPr bwMode="auto">
            <a:xfrm>
              <a:off x="1367" y="3090"/>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03" name="Rectangle 83"/>
            <p:cNvSpPr>
              <a:spLocks noChangeArrowheads="1"/>
            </p:cNvSpPr>
            <p:nvPr/>
          </p:nvSpPr>
          <p:spPr bwMode="auto">
            <a:xfrm>
              <a:off x="1981" y="2675"/>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04" name="Rectangle 84"/>
            <p:cNvSpPr>
              <a:spLocks noChangeArrowheads="1"/>
            </p:cNvSpPr>
            <p:nvPr/>
          </p:nvSpPr>
          <p:spPr bwMode="auto">
            <a:xfrm>
              <a:off x="1446" y="3039"/>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5" name="Rectangle 85"/>
            <p:cNvSpPr>
              <a:spLocks noChangeArrowheads="1"/>
            </p:cNvSpPr>
            <p:nvPr/>
          </p:nvSpPr>
          <p:spPr bwMode="auto">
            <a:xfrm>
              <a:off x="1356" y="3097"/>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6" name="Rectangle 86"/>
            <p:cNvSpPr>
              <a:spLocks noChangeArrowheads="1"/>
            </p:cNvSpPr>
            <p:nvPr/>
          </p:nvSpPr>
          <p:spPr bwMode="auto">
            <a:xfrm>
              <a:off x="1425" y="3051"/>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07" name="Rectangle 87"/>
            <p:cNvSpPr>
              <a:spLocks noChangeArrowheads="1"/>
            </p:cNvSpPr>
            <p:nvPr/>
          </p:nvSpPr>
          <p:spPr bwMode="auto">
            <a:xfrm>
              <a:off x="3901" y="1370"/>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8" name="Rectangle 88"/>
            <p:cNvSpPr>
              <a:spLocks noChangeArrowheads="1"/>
            </p:cNvSpPr>
            <p:nvPr/>
          </p:nvSpPr>
          <p:spPr bwMode="auto">
            <a:xfrm>
              <a:off x="2700" y="2188"/>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09" name="Rectangle 89"/>
            <p:cNvSpPr>
              <a:spLocks noChangeArrowheads="1"/>
            </p:cNvSpPr>
            <p:nvPr/>
          </p:nvSpPr>
          <p:spPr bwMode="auto">
            <a:xfrm>
              <a:off x="1753" y="2831"/>
              <a:ext cx="85" cy="6"/>
            </a:xfrm>
            <a:prstGeom prst="rect">
              <a:avLst/>
            </a:prstGeom>
            <a:solidFill>
              <a:srgbClr val="000080"/>
            </a:solidFill>
            <a:ln w="7938">
              <a:solidFill>
                <a:srgbClr val="000080"/>
              </a:solidFill>
              <a:miter lim="800000"/>
              <a:headEnd/>
              <a:tailEnd/>
            </a:ln>
          </p:spPr>
          <p:txBody>
            <a:bodyPr/>
            <a:lstStyle/>
            <a:p>
              <a:endParaRPr lang="en-US"/>
            </a:p>
          </p:txBody>
        </p:sp>
        <p:sp>
          <p:nvSpPr>
            <p:cNvPr id="5210" name="Rectangle 90"/>
            <p:cNvSpPr>
              <a:spLocks noChangeArrowheads="1"/>
            </p:cNvSpPr>
            <p:nvPr/>
          </p:nvSpPr>
          <p:spPr bwMode="auto">
            <a:xfrm>
              <a:off x="1362" y="3097"/>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11" name="Rectangle 91"/>
            <p:cNvSpPr>
              <a:spLocks noChangeArrowheads="1"/>
            </p:cNvSpPr>
            <p:nvPr/>
          </p:nvSpPr>
          <p:spPr bwMode="auto">
            <a:xfrm>
              <a:off x="1870" y="2753"/>
              <a:ext cx="84" cy="6"/>
            </a:xfrm>
            <a:prstGeom prst="rect">
              <a:avLst/>
            </a:prstGeom>
            <a:solidFill>
              <a:srgbClr val="000080"/>
            </a:solidFill>
            <a:ln w="7938">
              <a:solidFill>
                <a:srgbClr val="000080"/>
              </a:solidFill>
              <a:miter lim="800000"/>
              <a:headEnd/>
              <a:tailEnd/>
            </a:ln>
          </p:spPr>
          <p:txBody>
            <a:bodyPr/>
            <a:lstStyle/>
            <a:p>
              <a:endParaRPr lang="en-US"/>
            </a:p>
          </p:txBody>
        </p:sp>
        <p:sp>
          <p:nvSpPr>
            <p:cNvPr id="5212" name="Rectangle 92"/>
            <p:cNvSpPr>
              <a:spLocks noChangeArrowheads="1"/>
            </p:cNvSpPr>
            <p:nvPr/>
          </p:nvSpPr>
          <p:spPr bwMode="auto">
            <a:xfrm>
              <a:off x="1838" y="2772"/>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3" name="Rectangle 93"/>
            <p:cNvSpPr>
              <a:spLocks noChangeArrowheads="1"/>
            </p:cNvSpPr>
            <p:nvPr/>
          </p:nvSpPr>
          <p:spPr bwMode="auto">
            <a:xfrm>
              <a:off x="1764" y="2824"/>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4" name="Rectangle 94"/>
            <p:cNvSpPr>
              <a:spLocks noChangeArrowheads="1"/>
            </p:cNvSpPr>
            <p:nvPr/>
          </p:nvSpPr>
          <p:spPr bwMode="auto">
            <a:xfrm>
              <a:off x="1102" y="3272"/>
              <a:ext cx="85" cy="7"/>
            </a:xfrm>
            <a:prstGeom prst="rect">
              <a:avLst/>
            </a:prstGeom>
            <a:solidFill>
              <a:srgbClr val="000080"/>
            </a:solidFill>
            <a:ln w="7938">
              <a:solidFill>
                <a:srgbClr val="000080"/>
              </a:solidFill>
              <a:miter lim="800000"/>
              <a:headEnd/>
              <a:tailEnd/>
            </a:ln>
          </p:spPr>
          <p:txBody>
            <a:bodyPr/>
            <a:lstStyle/>
            <a:p>
              <a:endParaRPr lang="en-US"/>
            </a:p>
          </p:txBody>
        </p:sp>
        <p:sp>
          <p:nvSpPr>
            <p:cNvPr id="5215" name="Rectangle 95"/>
            <p:cNvSpPr>
              <a:spLocks noChangeArrowheads="1"/>
            </p:cNvSpPr>
            <p:nvPr/>
          </p:nvSpPr>
          <p:spPr bwMode="auto">
            <a:xfrm>
              <a:off x="3637" y="1551"/>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6" name="Rectangle 96"/>
            <p:cNvSpPr>
              <a:spLocks noChangeArrowheads="1"/>
            </p:cNvSpPr>
            <p:nvPr/>
          </p:nvSpPr>
          <p:spPr bwMode="auto">
            <a:xfrm>
              <a:off x="1743" y="2837"/>
              <a:ext cx="84" cy="7"/>
            </a:xfrm>
            <a:prstGeom prst="rect">
              <a:avLst/>
            </a:prstGeom>
            <a:solidFill>
              <a:srgbClr val="000080"/>
            </a:solidFill>
            <a:ln w="7938">
              <a:solidFill>
                <a:srgbClr val="000080"/>
              </a:solidFill>
              <a:miter lim="800000"/>
              <a:headEnd/>
              <a:tailEnd/>
            </a:ln>
          </p:spPr>
          <p:txBody>
            <a:bodyPr/>
            <a:lstStyle/>
            <a:p>
              <a:endParaRPr lang="en-US"/>
            </a:p>
          </p:txBody>
        </p:sp>
        <p:sp>
          <p:nvSpPr>
            <p:cNvPr id="5217" name="Rectangle 97"/>
            <p:cNvSpPr>
              <a:spLocks noChangeArrowheads="1"/>
            </p:cNvSpPr>
            <p:nvPr/>
          </p:nvSpPr>
          <p:spPr bwMode="auto">
            <a:xfrm>
              <a:off x="785" y="3331"/>
              <a:ext cx="95"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a:t>
              </a:r>
              <a:endParaRPr lang="en-US" sz="1400">
                <a:latin typeface="Lucida Sans Unicode" pitchFamily="34" charset="0"/>
              </a:endParaRPr>
            </a:p>
          </p:txBody>
        </p:sp>
        <p:sp>
          <p:nvSpPr>
            <p:cNvPr id="5218" name="Rectangle 98"/>
            <p:cNvSpPr>
              <a:spLocks noChangeArrowheads="1"/>
            </p:cNvSpPr>
            <p:nvPr/>
          </p:nvSpPr>
          <p:spPr bwMode="auto">
            <a:xfrm>
              <a:off x="637" y="2993"/>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$100,000</a:t>
              </a:r>
              <a:endParaRPr lang="en-US" sz="1400">
                <a:latin typeface="Lucida Sans Unicode" pitchFamily="34" charset="0"/>
              </a:endParaRPr>
            </a:p>
          </p:txBody>
        </p:sp>
        <p:sp>
          <p:nvSpPr>
            <p:cNvPr id="5219" name="Rectangle 99"/>
            <p:cNvSpPr>
              <a:spLocks noChangeArrowheads="1"/>
            </p:cNvSpPr>
            <p:nvPr/>
          </p:nvSpPr>
          <p:spPr bwMode="auto">
            <a:xfrm>
              <a:off x="637" y="2649"/>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$200,000</a:t>
              </a:r>
              <a:endParaRPr lang="en-US" sz="1400">
                <a:latin typeface="Lucida Sans Unicode" pitchFamily="34" charset="0"/>
              </a:endParaRPr>
            </a:p>
          </p:txBody>
        </p:sp>
        <p:sp>
          <p:nvSpPr>
            <p:cNvPr id="5220" name="Rectangle 100"/>
            <p:cNvSpPr>
              <a:spLocks noChangeArrowheads="1"/>
            </p:cNvSpPr>
            <p:nvPr/>
          </p:nvSpPr>
          <p:spPr bwMode="auto">
            <a:xfrm>
              <a:off x="637" y="2311"/>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$300,000</a:t>
              </a:r>
              <a:endParaRPr lang="en-US" sz="1400">
                <a:latin typeface="Lucida Sans Unicode" pitchFamily="34" charset="0"/>
              </a:endParaRPr>
            </a:p>
          </p:txBody>
        </p:sp>
        <p:sp>
          <p:nvSpPr>
            <p:cNvPr id="5221" name="Rectangle 101"/>
            <p:cNvSpPr>
              <a:spLocks noChangeArrowheads="1"/>
            </p:cNvSpPr>
            <p:nvPr/>
          </p:nvSpPr>
          <p:spPr bwMode="auto">
            <a:xfrm>
              <a:off x="637" y="1974"/>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$400,000</a:t>
              </a:r>
              <a:endParaRPr lang="en-US" sz="1400">
                <a:latin typeface="Lucida Sans Unicode" pitchFamily="34" charset="0"/>
              </a:endParaRPr>
            </a:p>
          </p:txBody>
        </p:sp>
        <p:sp>
          <p:nvSpPr>
            <p:cNvPr id="5222" name="Rectangle 102"/>
            <p:cNvSpPr>
              <a:spLocks noChangeArrowheads="1"/>
            </p:cNvSpPr>
            <p:nvPr/>
          </p:nvSpPr>
          <p:spPr bwMode="auto">
            <a:xfrm>
              <a:off x="637" y="1636"/>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$500,000</a:t>
              </a:r>
              <a:endParaRPr lang="en-US" sz="1400">
                <a:latin typeface="Lucida Sans Unicode" pitchFamily="34" charset="0"/>
              </a:endParaRPr>
            </a:p>
          </p:txBody>
        </p:sp>
        <p:sp>
          <p:nvSpPr>
            <p:cNvPr id="5223" name="Rectangle 103"/>
            <p:cNvSpPr>
              <a:spLocks noChangeArrowheads="1"/>
            </p:cNvSpPr>
            <p:nvPr/>
          </p:nvSpPr>
          <p:spPr bwMode="auto">
            <a:xfrm>
              <a:off x="637" y="1292"/>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$600,000</a:t>
              </a:r>
              <a:endParaRPr lang="en-US" sz="1400">
                <a:latin typeface="Lucida Sans Unicode" pitchFamily="34" charset="0"/>
              </a:endParaRPr>
            </a:p>
          </p:txBody>
        </p:sp>
        <p:sp>
          <p:nvSpPr>
            <p:cNvPr id="5224" name="Rectangle 104"/>
            <p:cNvSpPr>
              <a:spLocks noChangeArrowheads="1"/>
            </p:cNvSpPr>
            <p:nvPr/>
          </p:nvSpPr>
          <p:spPr bwMode="auto">
            <a:xfrm>
              <a:off x="637" y="954"/>
              <a:ext cx="3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$700,000</a:t>
              </a:r>
              <a:endParaRPr lang="en-US" sz="1400">
                <a:latin typeface="Lucida Sans Unicode" pitchFamily="34" charset="0"/>
              </a:endParaRPr>
            </a:p>
          </p:txBody>
        </p:sp>
        <p:sp>
          <p:nvSpPr>
            <p:cNvPr id="5225" name="Rectangle 105"/>
            <p:cNvSpPr>
              <a:spLocks noChangeArrowheads="1"/>
            </p:cNvSpPr>
            <p:nvPr/>
          </p:nvSpPr>
          <p:spPr bwMode="auto">
            <a:xfrm>
              <a:off x="975" y="3454"/>
              <a:ext cx="7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0</a:t>
              </a:r>
              <a:endParaRPr lang="en-US" sz="1400">
                <a:latin typeface="Lucida Sans Unicode" pitchFamily="34" charset="0"/>
              </a:endParaRPr>
            </a:p>
          </p:txBody>
        </p:sp>
        <p:sp>
          <p:nvSpPr>
            <p:cNvPr id="5226" name="Rectangle 106"/>
            <p:cNvSpPr>
              <a:spLocks noChangeArrowheads="1"/>
            </p:cNvSpPr>
            <p:nvPr/>
          </p:nvSpPr>
          <p:spPr bwMode="auto">
            <a:xfrm>
              <a:off x="1441" y="3454"/>
              <a:ext cx="153"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500</a:t>
              </a:r>
              <a:endParaRPr lang="en-US" sz="1400">
                <a:latin typeface="Lucida Sans Unicode" pitchFamily="34" charset="0"/>
              </a:endParaRPr>
            </a:p>
          </p:txBody>
        </p:sp>
        <p:sp>
          <p:nvSpPr>
            <p:cNvPr id="5227" name="Rectangle 107"/>
            <p:cNvSpPr>
              <a:spLocks noChangeArrowheads="1"/>
            </p:cNvSpPr>
            <p:nvPr/>
          </p:nvSpPr>
          <p:spPr bwMode="auto">
            <a:xfrm>
              <a:off x="1922"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1000</a:t>
              </a:r>
              <a:endParaRPr lang="en-US" sz="1400">
                <a:latin typeface="Lucida Sans Unicode" pitchFamily="34" charset="0"/>
              </a:endParaRPr>
            </a:p>
          </p:txBody>
        </p:sp>
        <p:sp>
          <p:nvSpPr>
            <p:cNvPr id="5228" name="Rectangle 108"/>
            <p:cNvSpPr>
              <a:spLocks noChangeArrowheads="1"/>
            </p:cNvSpPr>
            <p:nvPr/>
          </p:nvSpPr>
          <p:spPr bwMode="auto">
            <a:xfrm>
              <a:off x="2425"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1500</a:t>
              </a:r>
              <a:endParaRPr lang="en-US" sz="1400">
                <a:latin typeface="Lucida Sans Unicode" pitchFamily="34" charset="0"/>
              </a:endParaRPr>
            </a:p>
          </p:txBody>
        </p:sp>
        <p:sp>
          <p:nvSpPr>
            <p:cNvPr id="5229" name="Rectangle 109"/>
            <p:cNvSpPr>
              <a:spLocks noChangeArrowheads="1"/>
            </p:cNvSpPr>
            <p:nvPr/>
          </p:nvSpPr>
          <p:spPr bwMode="auto">
            <a:xfrm>
              <a:off x="2922"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2000</a:t>
              </a:r>
              <a:endParaRPr lang="en-US" sz="1400">
                <a:latin typeface="Lucida Sans Unicode" pitchFamily="34" charset="0"/>
              </a:endParaRPr>
            </a:p>
          </p:txBody>
        </p:sp>
        <p:sp>
          <p:nvSpPr>
            <p:cNvPr id="5230" name="Rectangle 110"/>
            <p:cNvSpPr>
              <a:spLocks noChangeArrowheads="1"/>
            </p:cNvSpPr>
            <p:nvPr/>
          </p:nvSpPr>
          <p:spPr bwMode="auto">
            <a:xfrm>
              <a:off x="3425"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2500</a:t>
              </a:r>
              <a:endParaRPr lang="en-US" sz="1400">
                <a:latin typeface="Lucida Sans Unicode" pitchFamily="34" charset="0"/>
              </a:endParaRPr>
            </a:p>
          </p:txBody>
        </p:sp>
        <p:sp>
          <p:nvSpPr>
            <p:cNvPr id="5231" name="Rectangle 111"/>
            <p:cNvSpPr>
              <a:spLocks noChangeArrowheads="1"/>
            </p:cNvSpPr>
            <p:nvPr/>
          </p:nvSpPr>
          <p:spPr bwMode="auto">
            <a:xfrm>
              <a:off x="3928"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3000</a:t>
              </a:r>
              <a:endParaRPr lang="en-US" sz="1400">
                <a:latin typeface="Lucida Sans Unicode" pitchFamily="34" charset="0"/>
              </a:endParaRPr>
            </a:p>
          </p:txBody>
        </p:sp>
        <p:sp>
          <p:nvSpPr>
            <p:cNvPr id="5232" name="Rectangle 112"/>
            <p:cNvSpPr>
              <a:spLocks noChangeArrowheads="1"/>
            </p:cNvSpPr>
            <p:nvPr/>
          </p:nvSpPr>
          <p:spPr bwMode="auto">
            <a:xfrm>
              <a:off x="4430" y="3454"/>
              <a:ext cx="19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a:solidFill>
                    <a:srgbClr val="000000"/>
                  </a:solidFill>
                </a:rPr>
                <a:t>3500</a:t>
              </a:r>
              <a:endParaRPr lang="en-US" sz="1400">
                <a:latin typeface="Lucida Sans Unicode" pitchFamily="34" charset="0"/>
              </a:endParaRPr>
            </a:p>
          </p:txBody>
        </p:sp>
      </p:grpSp>
      <p:sp>
        <p:nvSpPr>
          <p:cNvPr id="5233" name="Text Box 113"/>
          <p:cNvSpPr txBox="1">
            <a:spLocks noChangeArrowheads="1"/>
          </p:cNvSpPr>
          <p:nvPr/>
        </p:nvSpPr>
        <p:spPr bwMode="auto">
          <a:xfrm>
            <a:off x="0" y="304800"/>
            <a:ext cx="9144000" cy="7078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a:spcBef>
                <a:spcPct val="50000"/>
              </a:spcBef>
            </a:pPr>
            <a:r>
              <a:rPr lang="en-US" sz="4000" b="1" dirty="0">
                <a:solidFill>
                  <a:schemeClr val="bg1">
                    <a:lumMod val="25000"/>
                  </a:schemeClr>
                </a:solidFill>
                <a:latin typeface="Comic Sans MS" pitchFamily="66" charset="0"/>
              </a:rPr>
              <a:t>F&amp;A Recovery by Space Report</a:t>
            </a:r>
            <a:endParaRPr lang="en-US" sz="4000" b="1" dirty="0">
              <a:solidFill>
                <a:schemeClr val="bg1">
                  <a:lumMod val="25000"/>
                </a:schemeClr>
              </a:solidFill>
              <a:latin typeface="Comic Sans MS" pitchFamily="66" charset="0"/>
              <a:ea typeface="Osaka" charset="-128"/>
            </a:endParaRPr>
          </a:p>
        </p:txBody>
      </p:sp>
      <p:sp>
        <p:nvSpPr>
          <p:cNvPr id="5234" name="Text Box 114"/>
          <p:cNvSpPr txBox="1">
            <a:spLocks noChangeArrowheads="1"/>
          </p:cNvSpPr>
          <p:nvPr/>
        </p:nvSpPr>
        <p:spPr bwMode="auto">
          <a:xfrm>
            <a:off x="1981200" y="5562600"/>
            <a:ext cx="5181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eaLnBrk="0" hangingPunct="0">
              <a:spcBef>
                <a:spcPct val="50000"/>
              </a:spcBef>
            </a:pPr>
            <a:r>
              <a:rPr lang="en-US" sz="2400" b="1" dirty="0">
                <a:solidFill>
                  <a:schemeClr val="bg1">
                    <a:lumMod val="25000"/>
                  </a:schemeClr>
                </a:solidFill>
                <a:latin typeface="Comic Sans MS" pitchFamily="66" charset="0"/>
                <a:ea typeface="Osaka" charset="-128"/>
              </a:rPr>
              <a:t>Square Feet</a:t>
            </a:r>
          </a:p>
        </p:txBody>
      </p:sp>
      <p:sp>
        <p:nvSpPr>
          <p:cNvPr id="5235" name="Text Box 115"/>
          <p:cNvSpPr txBox="1">
            <a:spLocks noChangeArrowheads="1"/>
          </p:cNvSpPr>
          <p:nvPr/>
        </p:nvSpPr>
        <p:spPr bwMode="auto">
          <a:xfrm>
            <a:off x="533400" y="1371600"/>
            <a:ext cx="304800" cy="451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B2CEF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p>
            <a:pPr algn="ctr" eaLnBrk="0" hangingPunct="0">
              <a:spcBef>
                <a:spcPct val="50000"/>
              </a:spcBef>
            </a:pPr>
            <a:r>
              <a:rPr lang="en-US" sz="2000" b="1" dirty="0">
                <a:solidFill>
                  <a:schemeClr val="bg1">
                    <a:lumMod val="25000"/>
                  </a:schemeClr>
                </a:solidFill>
                <a:latin typeface="Comic Sans MS" pitchFamily="66" charset="0"/>
                <a:ea typeface="Osaka" charset="-128"/>
              </a:rPr>
              <a:t>Actual </a:t>
            </a:r>
          </a:p>
          <a:p>
            <a:pPr algn="ctr" eaLnBrk="0" hangingPunct="0">
              <a:spcBef>
                <a:spcPct val="50000"/>
              </a:spcBef>
            </a:pPr>
            <a:r>
              <a:rPr lang="en-US" sz="2000" b="1" dirty="0">
                <a:solidFill>
                  <a:schemeClr val="bg1">
                    <a:lumMod val="25000"/>
                  </a:schemeClr>
                </a:solidFill>
                <a:latin typeface="Comic Sans MS" pitchFamily="66" charset="0"/>
                <a:ea typeface="Osaka" charset="-128"/>
              </a:rPr>
              <a:t>Indirect</a:t>
            </a:r>
          </a:p>
        </p:txBody>
      </p:sp>
      <p:sp>
        <p:nvSpPr>
          <p:cNvPr id="2" name="Rounded Rectangle 1"/>
          <p:cNvSpPr/>
          <p:nvPr/>
        </p:nvSpPr>
        <p:spPr bwMode="auto">
          <a:xfrm>
            <a:off x="1928813" y="1411288"/>
            <a:ext cx="3328987" cy="1270000"/>
          </a:xfrm>
          <a:prstGeom prst="roundRect">
            <a:avLst/>
          </a:prstGeom>
          <a:solidFill>
            <a:srgbClr val="FFFF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omic Sans MS" pitchFamily="66" charset="0"/>
              </a:rPr>
              <a:t>This analysis may assist in more appropriately assigning space for optimal utilization.</a:t>
            </a:r>
            <a:endParaRPr kumimoji="0" lang="en-US" sz="1800" b="0" i="0" u="none" strike="noStrike" cap="none" normalizeH="0" baseline="0" dirty="0" smtClean="0">
              <a:ln>
                <a:noFill/>
              </a:ln>
              <a:solidFill>
                <a:schemeClr val="tx1"/>
              </a:solidFill>
              <a:effectLst/>
              <a:latin typeface="Comic Sans MS" pitchFamily="66" charset="0"/>
            </a:endParaRPr>
          </a:p>
        </p:txBody>
      </p:sp>
      <p:sp>
        <p:nvSpPr>
          <p:cNvPr id="4" name="Rounded Rectangle 3"/>
          <p:cNvSpPr/>
          <p:nvPr/>
        </p:nvSpPr>
        <p:spPr bwMode="auto">
          <a:xfrm>
            <a:off x="4756151" y="3875088"/>
            <a:ext cx="2432050" cy="1289050"/>
          </a:xfrm>
          <a:prstGeom prst="roundRect">
            <a:avLst/>
          </a:prstGeom>
          <a:solidFill>
            <a:srgbClr val="FFFF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mic Sans MS" pitchFamily="66" charset="0"/>
              </a:rPr>
              <a:t>At minimum, it may help identify</a:t>
            </a:r>
            <a:r>
              <a:rPr kumimoji="0" lang="en-US" sz="1800" b="0" i="0" u="none" strike="noStrike" cap="none" normalizeH="0" dirty="0" smtClean="0">
                <a:ln>
                  <a:noFill/>
                </a:ln>
                <a:solidFill>
                  <a:schemeClr val="tx1"/>
                </a:solidFill>
                <a:effectLst/>
                <a:latin typeface="Comic Sans MS" pitchFamily="66" charset="0"/>
              </a:rPr>
              <a:t> space that is being under-utilized!</a:t>
            </a:r>
            <a:endParaRPr kumimoji="0" lang="en-US" sz="18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p14="http://schemas.microsoft.com/office/powerpoint/2010/main" val="2839209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28600"/>
            <a:ext cx="8991600" cy="762000"/>
          </a:xfrm>
        </p:spPr>
        <p:txBody>
          <a:bodyPr/>
          <a:lstStyle/>
          <a:p>
            <a:pPr algn="ctr"/>
            <a:r>
              <a:rPr lang="en-US" sz="3600" dirty="0">
                <a:solidFill>
                  <a:schemeClr val="bg1">
                    <a:lumMod val="25000"/>
                  </a:schemeClr>
                </a:solidFill>
                <a:latin typeface="Comic Sans MS" pitchFamily="66" charset="0"/>
              </a:rPr>
              <a:t>Additional </a:t>
            </a:r>
            <a:r>
              <a:rPr lang="en-US" sz="3600" dirty="0" smtClean="0">
                <a:solidFill>
                  <a:schemeClr val="bg1">
                    <a:lumMod val="25000"/>
                  </a:schemeClr>
                </a:solidFill>
                <a:latin typeface="Comic Sans MS" pitchFamily="66" charset="0"/>
              </a:rPr>
              <a:t>responsibilities may </a:t>
            </a:r>
            <a:r>
              <a:rPr lang="en-US" sz="3600" dirty="0">
                <a:solidFill>
                  <a:schemeClr val="bg1">
                    <a:lumMod val="25000"/>
                  </a:schemeClr>
                </a:solidFill>
                <a:latin typeface="Comic Sans MS" pitchFamily="66" charset="0"/>
              </a:rPr>
              <a:t>include:</a:t>
            </a:r>
            <a:endParaRPr lang="en-US" sz="36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1066800"/>
            <a:ext cx="8991600" cy="4572000"/>
          </a:xfrm>
        </p:spPr>
        <p:txBody>
          <a:bodyPr/>
          <a:lstStyle/>
          <a:p>
            <a:pPr marL="857250" lvl="2" indent="-457200">
              <a:buClrTx/>
              <a:buFont typeface="Arial" pitchFamily="34" charset="0"/>
              <a:buChar char="•"/>
            </a:pPr>
            <a:r>
              <a:rPr lang="en-US" sz="2600" dirty="0" smtClean="0">
                <a:latin typeface="Comic Sans MS" pitchFamily="66" charset="0"/>
              </a:rPr>
              <a:t>mentoring </a:t>
            </a:r>
            <a:r>
              <a:rPr lang="en-US" sz="2600" dirty="0">
                <a:latin typeface="Comic Sans MS" pitchFamily="66" charset="0"/>
              </a:rPr>
              <a:t>students and other </a:t>
            </a:r>
            <a:r>
              <a:rPr lang="en-US" sz="2600" dirty="0" smtClean="0">
                <a:latin typeface="Comic Sans MS" pitchFamily="66" charset="0"/>
              </a:rPr>
              <a:t>trainees, </a:t>
            </a:r>
          </a:p>
          <a:p>
            <a:pPr marL="857250" lvl="2" indent="-457200">
              <a:buClrTx/>
              <a:buFont typeface="Arial" pitchFamily="34" charset="0"/>
              <a:buChar char="•"/>
            </a:pPr>
            <a:r>
              <a:rPr lang="en-US" sz="2600" dirty="0" smtClean="0">
                <a:latin typeface="Comic Sans MS" pitchFamily="66" charset="0"/>
              </a:rPr>
              <a:t>effort certification for project team,</a:t>
            </a:r>
          </a:p>
          <a:p>
            <a:pPr marL="857250" lvl="2" indent="-457200">
              <a:buClrTx/>
              <a:buFont typeface="Arial" pitchFamily="34" charset="0"/>
              <a:buChar char="•"/>
            </a:pPr>
            <a:r>
              <a:rPr lang="en-US" sz="2600" dirty="0" smtClean="0">
                <a:latin typeface="Comic Sans MS" pitchFamily="66" charset="0"/>
              </a:rPr>
              <a:t>intellectual </a:t>
            </a:r>
            <a:r>
              <a:rPr lang="en-US" sz="2600" dirty="0">
                <a:latin typeface="Comic Sans MS" pitchFamily="66" charset="0"/>
              </a:rPr>
              <a:t>property tracking, </a:t>
            </a:r>
            <a:endParaRPr lang="en-US" sz="2600" dirty="0" smtClean="0">
              <a:latin typeface="Comic Sans MS" pitchFamily="66" charset="0"/>
            </a:endParaRPr>
          </a:p>
          <a:p>
            <a:pPr marL="857250" lvl="2" indent="-457200">
              <a:buClrTx/>
              <a:buFont typeface="Arial" pitchFamily="34" charset="0"/>
              <a:buChar char="•"/>
            </a:pPr>
            <a:r>
              <a:rPr lang="en-US" sz="2600" dirty="0" smtClean="0">
                <a:latin typeface="Comic Sans MS" pitchFamily="66" charset="0"/>
              </a:rPr>
              <a:t>asset management and</a:t>
            </a:r>
          </a:p>
          <a:p>
            <a:pPr marL="857250" lvl="2" indent="-457200">
              <a:buClrTx/>
              <a:buFont typeface="Arial" pitchFamily="34" charset="0"/>
              <a:buChar char="•"/>
            </a:pPr>
            <a:r>
              <a:rPr lang="en-US" sz="2600" dirty="0" smtClean="0">
                <a:latin typeface="Comic Sans MS" pitchFamily="66" charset="0"/>
              </a:rPr>
              <a:t>various personnel functions including hiring/firing, promotions, disciplinary responsibilities, staff training, and the tracking of earned leave (both annual and sick).</a:t>
            </a:r>
          </a:p>
          <a:p>
            <a:pPr marL="400050" lvl="2" indent="0">
              <a:buClrTx/>
              <a:buNone/>
            </a:pPr>
            <a:endParaRPr lang="en-US" sz="600" dirty="0" smtClean="0">
              <a:latin typeface="Comic Sans MS" pitchFamily="66" charset="0"/>
            </a:endParaRPr>
          </a:p>
        </p:txBody>
      </p:sp>
      <p:sp>
        <p:nvSpPr>
          <p:cNvPr id="2" name="Oval 1"/>
          <p:cNvSpPr/>
          <p:nvPr/>
        </p:nvSpPr>
        <p:spPr bwMode="auto">
          <a:xfrm>
            <a:off x="381000" y="4876800"/>
            <a:ext cx="8382000" cy="13716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We</a:t>
            </a:r>
            <a:r>
              <a:rPr kumimoji="0" lang="en-US" sz="2800" b="0" i="0" u="none" strike="noStrike" cap="none" normalizeH="0" dirty="0" smtClean="0">
                <a:ln>
                  <a:noFill/>
                </a:ln>
                <a:solidFill>
                  <a:srgbClr val="FFFFFF"/>
                </a:solidFill>
                <a:effectLst/>
                <a:latin typeface="Comic Sans MS" pitchFamily="66" charset="0"/>
                <a:ea typeface="DFKai-SB" pitchFamily="65" charset="-120"/>
              </a:rPr>
              <a:t> wi</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ll cover each of these topics in future lectures!</a:t>
            </a:r>
            <a:r>
              <a:rPr kumimoji="0" lang="en-US" sz="2800" b="0" i="0" u="none" strike="noStrike" cap="none" normalizeH="0" dirty="0" smtClean="0">
                <a:ln>
                  <a:noFill/>
                </a:ln>
                <a:solidFill>
                  <a:srgbClr val="FFFFFF"/>
                </a:solidFill>
                <a:effectLst/>
                <a:latin typeface="Comic Sans MS" pitchFamily="66" charset="0"/>
                <a:ea typeface="DFKai-SB" pitchFamily="65" charset="-120"/>
              </a:rPr>
              <a:t> </a:t>
            </a:r>
            <a:endParaRPr kumimoji="0" lang="en-US" sz="2800" b="0" i="0" u="none" strike="noStrike" cap="none" normalizeH="0" baseline="0" dirty="0" smtClean="0">
              <a:ln>
                <a:noFill/>
              </a:ln>
              <a:solidFill>
                <a:srgbClr val="FFFFFF"/>
              </a:solidFill>
              <a:effectLst/>
              <a:latin typeface="Comic Sans MS" pitchFamily="66" charset="0"/>
              <a:ea typeface="DFKai-SB" pitchFamily="65" charset="-120"/>
            </a:endParaRPr>
          </a:p>
        </p:txBody>
      </p:sp>
    </p:spTree>
    <p:extLst>
      <p:ext uri="{BB962C8B-B14F-4D97-AF65-F5344CB8AC3E}">
        <p14:creationId xmlns:p14="http://schemas.microsoft.com/office/powerpoint/2010/main" val="11293648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flipH="1" flipV="1">
            <a:off x="-6781800" y="-2286000"/>
            <a:ext cx="6781800" cy="2667000"/>
          </a:xfrm>
        </p:spPr>
        <p:txBody>
          <a:bodyPr/>
          <a:lstStyle/>
          <a:p>
            <a:pPr algn="ctr"/>
            <a:r>
              <a:rPr lang="en-US" sz="4000" dirty="0" smtClean="0">
                <a:solidFill>
                  <a:schemeClr val="bg1">
                    <a:lumMod val="25000"/>
                  </a:schemeClr>
                </a:solidFill>
                <a:latin typeface="Comic Sans MS" pitchFamily="66" charset="0"/>
              </a:rPr>
              <a:t>Four Steps in Financial Planning</a:t>
            </a:r>
          </a:p>
        </p:txBody>
      </p:sp>
      <p:sp>
        <p:nvSpPr>
          <p:cNvPr id="846851" name="Rectangle 3"/>
          <p:cNvSpPr>
            <a:spLocks noGrp="1" noChangeArrowheads="1"/>
          </p:cNvSpPr>
          <p:nvPr>
            <p:ph type="body" idx="1"/>
          </p:nvPr>
        </p:nvSpPr>
        <p:spPr>
          <a:xfrm>
            <a:off x="152400" y="1295400"/>
            <a:ext cx="8991600" cy="4572000"/>
          </a:xfrm>
        </p:spPr>
        <p:txBody>
          <a:bodyPr/>
          <a:lstStyle/>
          <a:p>
            <a:pPr marL="857250" lvl="2" indent="-457200">
              <a:buClrTx/>
              <a:buFont typeface="+mj-lt"/>
              <a:buAutoNum type="arabicPeriod"/>
            </a:pPr>
            <a:r>
              <a:rPr lang="en-US" sz="2600" dirty="0" smtClean="0">
                <a:latin typeface="Comic Sans MS" pitchFamily="66" charset="0"/>
              </a:rPr>
              <a:t>Determine current </a:t>
            </a:r>
            <a:r>
              <a:rPr lang="en-US" sz="2600" u="sng" dirty="0" smtClean="0">
                <a:latin typeface="Comic Sans MS" pitchFamily="66" charset="0"/>
              </a:rPr>
              <a:t>financial status</a:t>
            </a:r>
            <a:r>
              <a:rPr lang="en-US" sz="2600" dirty="0" smtClean="0">
                <a:latin typeface="Comic Sans MS" pitchFamily="66" charset="0"/>
              </a:rPr>
              <a:t>.  Two questions must be answered:</a:t>
            </a:r>
          </a:p>
          <a:p>
            <a:pPr marL="1314450" lvl="3" indent="-457200">
              <a:buClrTx/>
              <a:buFont typeface="Wingdings" pitchFamily="2" charset="2"/>
              <a:buChar char="§"/>
            </a:pPr>
            <a:r>
              <a:rPr lang="en-US" sz="2400" dirty="0" smtClean="0">
                <a:latin typeface="Comic Sans MS" pitchFamily="66" charset="0"/>
              </a:rPr>
              <a:t>Where are we now?  This requires an accurate current accounting.</a:t>
            </a:r>
          </a:p>
          <a:p>
            <a:pPr marL="1314450" lvl="3" indent="-457200">
              <a:buClrTx/>
              <a:buFont typeface="Wingdings" pitchFamily="2" charset="2"/>
              <a:buChar char="§"/>
            </a:pPr>
            <a:r>
              <a:rPr lang="en-US" sz="2400" dirty="0" smtClean="0">
                <a:latin typeface="Comic Sans MS" pitchFamily="66" charset="0"/>
              </a:rPr>
              <a:t>Where are we heading?  Projection of future growth (or decline) based upon year-to-year comparisons and other key indicators.</a:t>
            </a:r>
          </a:p>
          <a:p>
            <a:pPr marL="857250" lvl="2" indent="-457200">
              <a:buClrTx/>
              <a:buFont typeface="+mj-lt"/>
              <a:buAutoNum type="arabicPeriod"/>
            </a:pPr>
            <a:r>
              <a:rPr lang="en-US" sz="2600" dirty="0" smtClean="0">
                <a:latin typeface="Comic Sans MS" pitchFamily="66" charset="0"/>
              </a:rPr>
              <a:t>Set </a:t>
            </a:r>
            <a:r>
              <a:rPr lang="en-US" sz="2600" u="sng" dirty="0" smtClean="0">
                <a:latin typeface="Comic Sans MS" pitchFamily="66" charset="0"/>
              </a:rPr>
              <a:t>financial and program goals</a:t>
            </a:r>
            <a:r>
              <a:rPr lang="en-US" sz="2600" dirty="0" smtClean="0">
                <a:latin typeface="Comic Sans MS" pitchFamily="66" charset="0"/>
              </a:rPr>
              <a:t> based upon current obligations and desired future scientific endeavors.</a:t>
            </a:r>
          </a:p>
          <a:p>
            <a:pPr marL="857250" lvl="2" indent="-457200">
              <a:buClrTx/>
              <a:buFont typeface="+mj-lt"/>
              <a:buAutoNum type="arabicPeriod"/>
            </a:pPr>
            <a:r>
              <a:rPr lang="en-US" sz="2600" u="sng" dirty="0">
                <a:latin typeface="Comic Sans MS" pitchFamily="66" charset="0"/>
              </a:rPr>
              <a:t>Measure performance against goals and make corrections</a:t>
            </a:r>
            <a:r>
              <a:rPr lang="en-US" sz="2600" dirty="0">
                <a:latin typeface="Comic Sans MS" pitchFamily="66" charset="0"/>
              </a:rPr>
              <a:t>.</a:t>
            </a:r>
          </a:p>
          <a:p>
            <a:pPr marL="857250" lvl="2" indent="-457200">
              <a:buClrTx/>
              <a:buFont typeface="+mj-lt"/>
              <a:buAutoNum type="arabicPeriod"/>
            </a:pPr>
            <a:r>
              <a:rPr lang="en-US" sz="2600" dirty="0">
                <a:latin typeface="Comic Sans MS" pitchFamily="66" charset="0"/>
              </a:rPr>
              <a:t>R</a:t>
            </a:r>
            <a:r>
              <a:rPr lang="en-US" sz="2600" dirty="0" smtClean="0">
                <a:latin typeface="Comic Sans MS" pitchFamily="66" charset="0"/>
              </a:rPr>
              <a:t>epeat process!</a:t>
            </a:r>
          </a:p>
        </p:txBody>
      </p:sp>
      <p:sp>
        <p:nvSpPr>
          <p:cNvPr id="4" name="Rectangle 2"/>
          <p:cNvSpPr txBox="1">
            <a:spLocks noChangeArrowheads="1"/>
          </p:cNvSpPr>
          <p:nvPr/>
        </p:nvSpPr>
        <p:spPr bwMode="auto">
          <a:xfrm>
            <a:off x="381000" y="304800"/>
            <a:ext cx="8305800" cy="685800"/>
          </a:xfrm>
          <a:prstGeom prst="rect">
            <a:avLst/>
          </a:prstGeom>
          <a:solidFill>
            <a:srgbClr val="FFFF00"/>
          </a:solidFill>
          <a:ln w="38100">
            <a:solidFill>
              <a:schemeClr val="tx1"/>
            </a:solidFill>
          </a:ln>
          <a:extLst/>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r>
              <a:rPr lang="en-US" sz="3600" dirty="0">
                <a:solidFill>
                  <a:schemeClr val="bg1">
                    <a:lumMod val="25000"/>
                  </a:schemeClr>
                </a:solidFill>
                <a:latin typeface="Comic Sans MS" pitchFamily="66" charset="0"/>
              </a:rPr>
              <a:t>Four Steps in Financial Planning</a:t>
            </a:r>
            <a:endParaRPr lang="en-US" sz="3400" dirty="0" smtClean="0">
              <a:solidFill>
                <a:schemeClr val="bg1">
                  <a:lumMod val="25000"/>
                </a:schemeClr>
              </a:solidFill>
              <a:latin typeface="Comic Sans MS" pitchFamily="66" charset="0"/>
            </a:endParaRPr>
          </a:p>
        </p:txBody>
      </p:sp>
    </p:spTree>
    <p:extLst>
      <p:ext uri="{BB962C8B-B14F-4D97-AF65-F5344CB8AC3E}">
        <p14:creationId xmlns:p14="http://schemas.microsoft.com/office/powerpoint/2010/main" val="33998910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 y="304800"/>
            <a:ext cx="8915400" cy="685800"/>
          </a:xfrm>
          <a:solidFill>
            <a:srgbClr val="FFFF00"/>
          </a:solidFill>
          <a:ln w="38100">
            <a:solidFill>
              <a:schemeClr val="tx1"/>
            </a:solidFill>
          </a:ln>
        </p:spPr>
        <p:txBody>
          <a:bodyPr/>
          <a:lstStyle/>
          <a:p>
            <a:pPr algn="ctr"/>
            <a:r>
              <a:rPr lang="en-US" sz="3400" dirty="0" smtClean="0">
                <a:solidFill>
                  <a:schemeClr val="bg1">
                    <a:lumMod val="25000"/>
                  </a:schemeClr>
                </a:solidFill>
                <a:latin typeface="Comic Sans MS" pitchFamily="66" charset="0"/>
              </a:rPr>
              <a:t>Step 2: Set </a:t>
            </a:r>
            <a:r>
              <a:rPr lang="en-US" sz="3400" dirty="0">
                <a:solidFill>
                  <a:schemeClr val="bg1">
                    <a:lumMod val="25000"/>
                  </a:schemeClr>
                </a:solidFill>
                <a:latin typeface="Comic Sans MS" pitchFamily="66" charset="0"/>
              </a:rPr>
              <a:t>financial </a:t>
            </a:r>
            <a:r>
              <a:rPr lang="en-US" sz="3400" dirty="0" smtClean="0">
                <a:solidFill>
                  <a:schemeClr val="bg1">
                    <a:lumMod val="25000"/>
                  </a:schemeClr>
                </a:solidFill>
                <a:latin typeface="Comic Sans MS" pitchFamily="66" charset="0"/>
              </a:rPr>
              <a:t>and program goals</a:t>
            </a:r>
            <a:r>
              <a:rPr lang="en-US" sz="3400" dirty="0">
                <a:solidFill>
                  <a:schemeClr val="bg1">
                    <a:lumMod val="25000"/>
                  </a:schemeClr>
                </a:solidFill>
                <a:latin typeface="Comic Sans MS" pitchFamily="66" charset="0"/>
              </a:rPr>
              <a:t>. </a:t>
            </a:r>
            <a:endParaRPr lang="en-US" sz="34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76200" y="609600"/>
            <a:ext cx="9220200" cy="5715000"/>
          </a:xfrm>
        </p:spPr>
        <p:txBody>
          <a:bodyPr/>
          <a:lstStyle/>
          <a:p>
            <a:pPr marL="400050" lvl="2" indent="0">
              <a:buClrTx/>
              <a:buNone/>
            </a:pPr>
            <a:endParaRPr lang="en-US" sz="1200" dirty="0">
              <a:latin typeface="Comic Sans MS" pitchFamily="66" charset="0"/>
            </a:endParaRPr>
          </a:p>
          <a:p>
            <a:pPr marL="400050" lvl="2" indent="0">
              <a:buClrTx/>
              <a:buNone/>
            </a:pPr>
            <a:endParaRPr lang="en-US" sz="1200" u="sng" dirty="0" smtClean="0">
              <a:latin typeface="Comic Sans MS" pitchFamily="66" charset="0"/>
            </a:endParaRPr>
          </a:p>
          <a:p>
            <a:pPr marL="400050" lvl="2" indent="0">
              <a:buClrTx/>
              <a:buNone/>
            </a:pPr>
            <a:r>
              <a:rPr lang="en-US" sz="2600" dirty="0" smtClean="0">
                <a:latin typeface="Comic Sans MS" pitchFamily="66" charset="0"/>
              </a:rPr>
              <a:t>Step 1 analysis identified where the lab is and based upon current trends, where it is heading.</a:t>
            </a:r>
          </a:p>
          <a:p>
            <a:pPr marL="400050" lvl="2" indent="0">
              <a:buClrTx/>
              <a:buNone/>
            </a:pPr>
            <a:endParaRPr lang="en-US" sz="2600" dirty="0">
              <a:latin typeface="Comic Sans MS" pitchFamily="66" charset="0"/>
            </a:endParaRPr>
          </a:p>
          <a:p>
            <a:pPr marL="400050" lvl="2" indent="0">
              <a:buClrTx/>
              <a:buNone/>
            </a:pPr>
            <a:r>
              <a:rPr lang="en-US" sz="2600" dirty="0" smtClean="0">
                <a:latin typeface="Comic Sans MS" pitchFamily="66" charset="0"/>
              </a:rPr>
              <a:t>Step 2 involves setting specific goals.</a:t>
            </a:r>
          </a:p>
          <a:p>
            <a:pPr marL="857250" lvl="2" indent="-457200">
              <a:buClrTx/>
              <a:buFont typeface="Arial" pitchFamily="34" charset="0"/>
              <a:buChar char="•"/>
            </a:pPr>
            <a:r>
              <a:rPr lang="en-US" sz="2600" dirty="0" smtClean="0">
                <a:latin typeface="Comic Sans MS" pitchFamily="66" charset="0"/>
              </a:rPr>
              <a:t>What changes are desired in the “size” and “mix” of research projects in the lab over the next few years?</a:t>
            </a:r>
          </a:p>
          <a:p>
            <a:pPr marL="857250" lvl="2" indent="-457200">
              <a:buClrTx/>
              <a:buFont typeface="Arial" pitchFamily="34" charset="0"/>
              <a:buChar char="•"/>
            </a:pPr>
            <a:r>
              <a:rPr lang="en-US" sz="2600" dirty="0" smtClean="0">
                <a:latin typeface="Comic Sans MS" pitchFamily="66" charset="0"/>
              </a:rPr>
              <a:t>Set specific targets?  Increase graduate student support.  Gradually reduce funding from current levels to a specific target in 5 years based upon desire to retire.</a:t>
            </a:r>
          </a:p>
          <a:p>
            <a:pPr marL="400050" lvl="2" indent="0">
              <a:buClrTx/>
              <a:buNone/>
            </a:pPr>
            <a:endParaRPr lang="en-US" sz="2600" dirty="0">
              <a:latin typeface="Comic Sans MS" pitchFamily="66" charset="0"/>
            </a:endParaRPr>
          </a:p>
          <a:p>
            <a:pPr marL="400050" lvl="2" indent="0">
              <a:buClrTx/>
              <a:buNone/>
            </a:pPr>
            <a:endParaRPr lang="en-US" sz="1200" dirty="0">
              <a:latin typeface="Comic Sans MS" pitchFamily="66" charset="0"/>
            </a:endParaRPr>
          </a:p>
          <a:p>
            <a:pPr marL="400050" lvl="2" indent="0">
              <a:buClrTx/>
              <a:buNone/>
            </a:pPr>
            <a:r>
              <a:rPr lang="en-US" sz="2200" dirty="0" smtClean="0">
                <a:latin typeface="Comic Sans MS" pitchFamily="66" charset="0"/>
              </a:rPr>
              <a:t> </a:t>
            </a:r>
          </a:p>
        </p:txBody>
      </p:sp>
    </p:spTree>
    <p:extLst>
      <p:ext uri="{BB962C8B-B14F-4D97-AF65-F5344CB8AC3E}">
        <p14:creationId xmlns:p14="http://schemas.microsoft.com/office/powerpoint/2010/main" val="16134220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6851">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468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304800"/>
            <a:ext cx="8636000" cy="1295400"/>
          </a:xfrm>
          <a:solidFill>
            <a:srgbClr val="FFFF00"/>
          </a:solidFill>
          <a:ln w="38100">
            <a:solidFill>
              <a:schemeClr val="tx1"/>
            </a:solidFill>
          </a:ln>
        </p:spPr>
        <p:txBody>
          <a:bodyPr/>
          <a:lstStyle/>
          <a:p>
            <a:pPr algn="ctr"/>
            <a:r>
              <a:rPr lang="en-US" sz="3400" dirty="0" smtClean="0">
                <a:solidFill>
                  <a:schemeClr val="bg1">
                    <a:lumMod val="25000"/>
                  </a:schemeClr>
                </a:solidFill>
                <a:latin typeface="Comic Sans MS" pitchFamily="66" charset="0"/>
              </a:rPr>
              <a:t>Step 3: Measure </a:t>
            </a:r>
            <a:r>
              <a:rPr lang="en-US" sz="3400" dirty="0">
                <a:solidFill>
                  <a:schemeClr val="bg1">
                    <a:lumMod val="25000"/>
                  </a:schemeClr>
                </a:solidFill>
                <a:latin typeface="Comic Sans MS" pitchFamily="66" charset="0"/>
              </a:rPr>
              <a:t>p</a:t>
            </a:r>
            <a:r>
              <a:rPr lang="en-US" sz="3400" dirty="0" smtClean="0">
                <a:solidFill>
                  <a:schemeClr val="bg1">
                    <a:lumMod val="25000"/>
                  </a:schemeClr>
                </a:solidFill>
                <a:latin typeface="Comic Sans MS" pitchFamily="66" charset="0"/>
              </a:rPr>
              <a:t>erformance against goals and make corrections. </a:t>
            </a:r>
          </a:p>
        </p:txBody>
      </p:sp>
      <p:sp>
        <p:nvSpPr>
          <p:cNvPr id="846851" name="Rectangle 3"/>
          <p:cNvSpPr>
            <a:spLocks noGrp="1" noChangeArrowheads="1"/>
          </p:cNvSpPr>
          <p:nvPr>
            <p:ph type="body" idx="1"/>
          </p:nvPr>
        </p:nvSpPr>
        <p:spPr>
          <a:xfrm>
            <a:off x="-152400" y="1752600"/>
            <a:ext cx="9296400" cy="3937000"/>
          </a:xfrm>
        </p:spPr>
        <p:txBody>
          <a:bodyPr/>
          <a:lstStyle/>
          <a:p>
            <a:pPr marL="400050" lvl="2" indent="0">
              <a:buClrTx/>
              <a:buNone/>
            </a:pPr>
            <a:r>
              <a:rPr lang="en-US" sz="2600" dirty="0">
                <a:latin typeface="Comic Sans MS" pitchFamily="66" charset="0"/>
              </a:rPr>
              <a:t>Step 3 </a:t>
            </a:r>
            <a:r>
              <a:rPr lang="en-US" sz="2600" dirty="0" smtClean="0">
                <a:latin typeface="Comic Sans MS" pitchFamily="66" charset="0"/>
              </a:rPr>
              <a:t>involves determining </a:t>
            </a:r>
            <a:r>
              <a:rPr lang="en-US" sz="2600" dirty="0">
                <a:latin typeface="Comic Sans MS" pitchFamily="66" charset="0"/>
              </a:rPr>
              <a:t>whether the current direction is the </a:t>
            </a:r>
            <a:r>
              <a:rPr lang="en-US" sz="2600" dirty="0" smtClean="0">
                <a:latin typeface="Comic Sans MS" pitchFamily="66" charset="0"/>
              </a:rPr>
              <a:t>desired direction.  Are we going where we planned to go!</a:t>
            </a:r>
            <a:endParaRPr lang="en-US" sz="2600" dirty="0">
              <a:latin typeface="Comic Sans MS" pitchFamily="66" charset="0"/>
            </a:endParaRPr>
          </a:p>
          <a:p>
            <a:pPr marL="1314450" lvl="3" indent="-457200">
              <a:buClrTx/>
              <a:buFont typeface="Arial" pitchFamily="34" charset="0"/>
              <a:buChar char="•"/>
            </a:pPr>
            <a:r>
              <a:rPr lang="en-US" sz="2200" dirty="0" smtClean="0">
                <a:latin typeface="Comic Sans MS" pitchFamily="66" charset="0"/>
              </a:rPr>
              <a:t>Is growth </a:t>
            </a:r>
            <a:r>
              <a:rPr lang="en-US" sz="2200" dirty="0">
                <a:latin typeface="Comic Sans MS" pitchFamily="66" charset="0"/>
              </a:rPr>
              <a:t>occurring in areas of interest</a:t>
            </a:r>
            <a:r>
              <a:rPr lang="en-US" sz="2200" dirty="0" smtClean="0">
                <a:latin typeface="Comic Sans MS" pitchFamily="66" charset="0"/>
              </a:rPr>
              <a:t>?</a:t>
            </a:r>
          </a:p>
          <a:p>
            <a:pPr marL="1314450" lvl="3" indent="-457200">
              <a:buClrTx/>
              <a:buFont typeface="Arial" pitchFamily="34" charset="0"/>
              <a:buChar char="•"/>
            </a:pPr>
            <a:r>
              <a:rPr lang="en-US" sz="2200" dirty="0" smtClean="0">
                <a:latin typeface="Comic Sans MS" pitchFamily="66" charset="0"/>
              </a:rPr>
              <a:t>What strategic changes should be made?</a:t>
            </a:r>
            <a:endParaRPr lang="en-US" sz="2200" dirty="0">
              <a:latin typeface="Comic Sans MS" pitchFamily="66" charset="0"/>
            </a:endParaRPr>
          </a:p>
          <a:p>
            <a:pPr marL="1314450" lvl="3" indent="-457200">
              <a:buClrTx/>
              <a:buFont typeface="Arial" pitchFamily="34" charset="0"/>
              <a:buChar char="•"/>
            </a:pPr>
            <a:r>
              <a:rPr lang="en-US" sz="2200" dirty="0">
                <a:latin typeface="Comic Sans MS" pitchFamily="66" charset="0"/>
              </a:rPr>
              <a:t>Should more attention be given to submitting proposals in a particular area of research?</a:t>
            </a:r>
          </a:p>
          <a:p>
            <a:pPr marL="1314450" lvl="3" indent="-457200">
              <a:buClrTx/>
              <a:buFont typeface="Arial" pitchFamily="34" charset="0"/>
              <a:buChar char="•"/>
            </a:pPr>
            <a:r>
              <a:rPr lang="en-US" sz="2200" dirty="0">
                <a:latin typeface="Comic Sans MS" pitchFamily="66" charset="0"/>
              </a:rPr>
              <a:t>What actions should be taken to support the level of growth?  Hire a post-doc to assist with advising students.  Request additional space.  Begin renovations of existing space</a:t>
            </a:r>
            <a:r>
              <a:rPr lang="en-US" sz="2200" dirty="0" smtClean="0">
                <a:latin typeface="Comic Sans MS" pitchFamily="66" charset="0"/>
              </a:rPr>
              <a:t>.</a:t>
            </a:r>
            <a:endParaRPr lang="en-US" sz="2200" dirty="0">
              <a:latin typeface="Comic Sans MS" pitchFamily="66" charset="0"/>
            </a:endParaRPr>
          </a:p>
        </p:txBody>
      </p:sp>
      <p:sp>
        <p:nvSpPr>
          <p:cNvPr id="4" name="Rectangle 2"/>
          <p:cNvSpPr txBox="1">
            <a:spLocks noChangeArrowheads="1"/>
          </p:cNvSpPr>
          <p:nvPr/>
        </p:nvSpPr>
        <p:spPr bwMode="auto">
          <a:xfrm>
            <a:off x="2133600" y="5638800"/>
            <a:ext cx="6858000" cy="685800"/>
          </a:xfrm>
          <a:prstGeom prst="rect">
            <a:avLst/>
          </a:prstGeom>
          <a:solidFill>
            <a:srgbClr val="FFFF00"/>
          </a:solidFill>
          <a:ln w="38100">
            <a:solidFill>
              <a:schemeClr val="tx1"/>
            </a:solidFill>
          </a:ln>
          <a:extLst/>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r>
              <a:rPr lang="en-US" sz="3400" dirty="0" smtClean="0">
                <a:solidFill>
                  <a:schemeClr val="bg1">
                    <a:lumMod val="25000"/>
                  </a:schemeClr>
                </a:solidFill>
                <a:latin typeface="Comic Sans MS" pitchFamily="66" charset="0"/>
              </a:rPr>
              <a:t>Step 4: Repeat the process!</a:t>
            </a:r>
          </a:p>
        </p:txBody>
      </p:sp>
    </p:spTree>
    <p:extLst>
      <p:ext uri="{BB962C8B-B14F-4D97-AF65-F5344CB8AC3E}">
        <p14:creationId xmlns:p14="http://schemas.microsoft.com/office/powerpoint/2010/main" val="13758189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685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4685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685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1" name="Rectangle 3"/>
          <p:cNvSpPr>
            <a:spLocks noGrp="1" noChangeArrowheads="1"/>
          </p:cNvSpPr>
          <p:nvPr>
            <p:ph type="body" idx="1"/>
          </p:nvPr>
        </p:nvSpPr>
        <p:spPr>
          <a:xfrm>
            <a:off x="-76200" y="3581400"/>
            <a:ext cx="9296400" cy="3048000"/>
          </a:xfrm>
        </p:spPr>
        <p:txBody>
          <a:bodyPr/>
          <a:lstStyle/>
          <a:p>
            <a:pPr marL="400050" lvl="2" indent="0">
              <a:buClrTx/>
              <a:buNone/>
            </a:pPr>
            <a:r>
              <a:rPr lang="en-US" sz="3600" dirty="0" smtClean="0">
                <a:latin typeface="Comic Sans MS" pitchFamily="66" charset="0"/>
              </a:rPr>
              <a:t>Developing basic financial planning skills and knowing how to use the right tools will enable you to be more proactive in planning the direction of your research!</a:t>
            </a:r>
          </a:p>
        </p:txBody>
      </p:sp>
      <p:sp>
        <p:nvSpPr>
          <p:cNvPr id="6" name="Oval 5"/>
          <p:cNvSpPr/>
          <p:nvPr/>
        </p:nvSpPr>
        <p:spPr bwMode="auto">
          <a:xfrm>
            <a:off x="381000" y="609600"/>
            <a:ext cx="8382000" cy="27432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smtClean="0">
                <a:solidFill>
                  <a:srgbClr val="FFFFFF"/>
                </a:solidFill>
                <a:latin typeface="Comic Sans MS" pitchFamily="66" charset="0"/>
                <a:ea typeface="DFKai-SB" pitchFamily="65" charset="-120"/>
              </a:rPr>
              <a:t>You</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 may not have </a:t>
            </a:r>
            <a:r>
              <a:rPr lang="en-US" sz="2800" dirty="0" smtClean="0">
                <a:solidFill>
                  <a:srgbClr val="FFFFFF"/>
                </a:solidFill>
                <a:latin typeface="Comic Sans MS" pitchFamily="66" charset="0"/>
                <a:ea typeface="DFKai-SB" pitchFamily="65" charset="-120"/>
              </a:rPr>
              <a:t>thought so</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 when you </a:t>
            </a:r>
            <a:r>
              <a:rPr lang="en-US" sz="2800" dirty="0" smtClean="0">
                <a:solidFill>
                  <a:srgbClr val="FFFFFF"/>
                </a:solidFill>
                <a:latin typeface="Comic Sans MS" pitchFamily="66" charset="0"/>
                <a:ea typeface="DFKai-SB" pitchFamily="65" charset="-120"/>
              </a:rPr>
              <a:t>selected</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 science as a career, but one day you may be running a lab that </a:t>
            </a:r>
            <a:r>
              <a:rPr lang="en-US" sz="2800" dirty="0" smtClean="0">
                <a:solidFill>
                  <a:srgbClr val="FFFFFF"/>
                </a:solidFill>
                <a:latin typeface="Comic Sans MS" pitchFamily="66" charset="0"/>
                <a:ea typeface="DFKai-SB" pitchFamily="65" charset="-120"/>
              </a:rPr>
              <a:t>looks a whole lot like</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 a</a:t>
            </a:r>
            <a:r>
              <a:rPr kumimoji="0" lang="en-US" sz="2800" b="0" i="0" u="none" strike="noStrike" cap="none" normalizeH="0" dirty="0" smtClean="0">
                <a:ln>
                  <a:noFill/>
                </a:ln>
                <a:solidFill>
                  <a:srgbClr val="FFFFFF"/>
                </a:solidFill>
                <a:effectLst/>
                <a:latin typeface="Comic Sans MS" pitchFamily="66" charset="0"/>
                <a:ea typeface="DFKai-SB" pitchFamily="65" charset="-120"/>
              </a:rPr>
              <a:t> “</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small business!”</a:t>
            </a:r>
          </a:p>
        </p:txBody>
      </p:sp>
    </p:spTree>
    <p:extLst>
      <p:ext uri="{BB962C8B-B14F-4D97-AF65-F5344CB8AC3E}">
        <p14:creationId xmlns:p14="http://schemas.microsoft.com/office/powerpoint/2010/main" val="31844159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28600"/>
            <a:ext cx="8991600" cy="762000"/>
          </a:xfrm>
        </p:spPr>
        <p:txBody>
          <a:bodyPr/>
          <a:lstStyle/>
          <a:p>
            <a:pPr algn="ctr"/>
            <a:r>
              <a:rPr lang="en-US" sz="3600" dirty="0">
                <a:solidFill>
                  <a:schemeClr val="bg1">
                    <a:lumMod val="25000"/>
                  </a:schemeClr>
                </a:solidFill>
                <a:latin typeface="Comic Sans MS" pitchFamily="66" charset="0"/>
              </a:rPr>
              <a:t>Additional </a:t>
            </a:r>
            <a:r>
              <a:rPr lang="en-US" sz="3600" dirty="0" smtClean="0">
                <a:solidFill>
                  <a:schemeClr val="bg1">
                    <a:lumMod val="25000"/>
                  </a:schemeClr>
                </a:solidFill>
                <a:latin typeface="Comic Sans MS" pitchFamily="66" charset="0"/>
              </a:rPr>
              <a:t>responsibilities may </a:t>
            </a:r>
            <a:r>
              <a:rPr lang="en-US" sz="3600" dirty="0">
                <a:solidFill>
                  <a:schemeClr val="bg1">
                    <a:lumMod val="25000"/>
                  </a:schemeClr>
                </a:solidFill>
                <a:latin typeface="Comic Sans MS" pitchFamily="66" charset="0"/>
              </a:rPr>
              <a:t>include:</a:t>
            </a:r>
            <a:endParaRPr lang="en-US" sz="36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0" y="1066800"/>
            <a:ext cx="8991600" cy="4572000"/>
          </a:xfrm>
        </p:spPr>
        <p:txBody>
          <a:bodyPr/>
          <a:lstStyle/>
          <a:p>
            <a:pPr marL="857250" lvl="2" indent="-457200">
              <a:buClrTx/>
              <a:buFont typeface="Arial" pitchFamily="34" charset="0"/>
              <a:buChar char="•"/>
            </a:pPr>
            <a:r>
              <a:rPr lang="en-US" sz="2600" dirty="0" smtClean="0">
                <a:latin typeface="Comic Sans MS" pitchFamily="66" charset="0"/>
              </a:rPr>
              <a:t>mentoring </a:t>
            </a:r>
            <a:r>
              <a:rPr lang="en-US" sz="2600" dirty="0">
                <a:latin typeface="Comic Sans MS" pitchFamily="66" charset="0"/>
              </a:rPr>
              <a:t>students and other </a:t>
            </a:r>
            <a:r>
              <a:rPr lang="en-US" sz="2600" dirty="0" smtClean="0">
                <a:latin typeface="Comic Sans MS" pitchFamily="66" charset="0"/>
              </a:rPr>
              <a:t>trainees, </a:t>
            </a:r>
          </a:p>
          <a:p>
            <a:pPr marL="857250" lvl="2" indent="-457200">
              <a:buClrTx/>
              <a:buFont typeface="Arial" pitchFamily="34" charset="0"/>
              <a:buChar char="•"/>
            </a:pPr>
            <a:r>
              <a:rPr lang="en-US" sz="2600" dirty="0" smtClean="0">
                <a:latin typeface="Comic Sans MS" pitchFamily="66" charset="0"/>
              </a:rPr>
              <a:t>effort certification for project team,</a:t>
            </a:r>
          </a:p>
          <a:p>
            <a:pPr marL="857250" lvl="2" indent="-457200">
              <a:buClrTx/>
              <a:buFont typeface="Arial" pitchFamily="34" charset="0"/>
              <a:buChar char="•"/>
            </a:pPr>
            <a:r>
              <a:rPr lang="en-US" sz="2600" dirty="0" smtClean="0">
                <a:latin typeface="Comic Sans MS" pitchFamily="66" charset="0"/>
              </a:rPr>
              <a:t>intellectual </a:t>
            </a:r>
            <a:r>
              <a:rPr lang="en-US" sz="2600" dirty="0">
                <a:latin typeface="Comic Sans MS" pitchFamily="66" charset="0"/>
              </a:rPr>
              <a:t>property tracking, </a:t>
            </a:r>
            <a:endParaRPr lang="en-US" sz="2600" dirty="0" smtClean="0">
              <a:latin typeface="Comic Sans MS" pitchFamily="66" charset="0"/>
            </a:endParaRPr>
          </a:p>
          <a:p>
            <a:pPr marL="857250" lvl="2" indent="-457200">
              <a:buClrTx/>
              <a:buFont typeface="Arial" pitchFamily="34" charset="0"/>
              <a:buChar char="•"/>
            </a:pPr>
            <a:r>
              <a:rPr lang="en-US" sz="2600" dirty="0" smtClean="0">
                <a:latin typeface="Comic Sans MS" pitchFamily="66" charset="0"/>
              </a:rPr>
              <a:t>asset management and</a:t>
            </a:r>
          </a:p>
          <a:p>
            <a:pPr marL="857250" lvl="2" indent="-457200">
              <a:buClrTx/>
              <a:buFont typeface="Arial" pitchFamily="34" charset="0"/>
              <a:buChar char="•"/>
            </a:pPr>
            <a:r>
              <a:rPr lang="en-US" sz="2600" dirty="0" smtClean="0">
                <a:latin typeface="Comic Sans MS" pitchFamily="66" charset="0"/>
              </a:rPr>
              <a:t>various personnel functions including hiring/firing, promotions, disciplinary responsibilities, staff training, and the tracking of earned leave (both annual and sick).</a:t>
            </a:r>
          </a:p>
          <a:p>
            <a:pPr marL="400050" lvl="2" indent="0">
              <a:buClrTx/>
              <a:buNone/>
            </a:pPr>
            <a:endParaRPr lang="en-US" sz="600" dirty="0" smtClean="0">
              <a:latin typeface="Comic Sans MS" pitchFamily="66" charset="0"/>
            </a:endParaRPr>
          </a:p>
        </p:txBody>
      </p:sp>
      <p:sp>
        <p:nvSpPr>
          <p:cNvPr id="2" name="Oval 1"/>
          <p:cNvSpPr/>
          <p:nvPr/>
        </p:nvSpPr>
        <p:spPr bwMode="auto">
          <a:xfrm>
            <a:off x="152400" y="4876800"/>
            <a:ext cx="8839200" cy="13716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Today we will focus on the important area of financial planning!</a:t>
            </a:r>
          </a:p>
        </p:txBody>
      </p:sp>
    </p:spTree>
    <p:extLst>
      <p:ext uri="{BB962C8B-B14F-4D97-AF65-F5344CB8AC3E}">
        <p14:creationId xmlns:p14="http://schemas.microsoft.com/office/powerpoint/2010/main" val="12273374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1" name="Rectangle 3"/>
          <p:cNvSpPr>
            <a:spLocks noGrp="1" noChangeArrowheads="1"/>
          </p:cNvSpPr>
          <p:nvPr>
            <p:ph type="body" idx="1"/>
          </p:nvPr>
        </p:nvSpPr>
        <p:spPr>
          <a:xfrm>
            <a:off x="0" y="609600"/>
            <a:ext cx="8763000" cy="2590800"/>
          </a:xfrm>
        </p:spPr>
        <p:txBody>
          <a:bodyPr/>
          <a:lstStyle/>
          <a:p>
            <a:pPr marL="400050" lvl="2" indent="0">
              <a:buClrTx/>
              <a:buNone/>
            </a:pPr>
            <a:endParaRPr lang="en-US" sz="600" dirty="0" smtClean="0">
              <a:latin typeface="Comic Sans MS" pitchFamily="66" charset="0"/>
            </a:endParaRPr>
          </a:p>
          <a:p>
            <a:pPr marL="400050" lvl="2" indent="0" algn="ctr">
              <a:buClrTx/>
              <a:buNone/>
            </a:pPr>
            <a:r>
              <a:rPr lang="en-US" sz="3200" dirty="0">
                <a:latin typeface="Comic Sans MS" pitchFamily="66" charset="0"/>
              </a:rPr>
              <a:t>M</a:t>
            </a:r>
            <a:r>
              <a:rPr lang="en-US" sz="3200" dirty="0" smtClean="0">
                <a:latin typeface="Comic Sans MS" pitchFamily="66" charset="0"/>
              </a:rPr>
              <a:t>any successful PIs have labs with large staffs - students, post-docs and employees.  The annual payroll may be quite large.  And the responsibility for funding the lab is on the PI.  </a:t>
            </a:r>
            <a:endParaRPr lang="en-US" sz="3200" dirty="0">
              <a:latin typeface="Comic Sans MS" pitchFamily="66" charset="0"/>
            </a:endParaRPr>
          </a:p>
        </p:txBody>
      </p:sp>
      <p:sp>
        <p:nvSpPr>
          <p:cNvPr id="2" name="Oval 1"/>
          <p:cNvSpPr/>
          <p:nvPr/>
        </p:nvSpPr>
        <p:spPr bwMode="auto">
          <a:xfrm>
            <a:off x="381000" y="3543300"/>
            <a:ext cx="8382000" cy="27432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smtClean="0">
                <a:solidFill>
                  <a:srgbClr val="FFFFFF"/>
                </a:solidFill>
                <a:latin typeface="Comic Sans MS" pitchFamily="66" charset="0"/>
                <a:ea typeface="DFKai-SB" pitchFamily="65" charset="-120"/>
              </a:rPr>
              <a:t>You</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 may not have </a:t>
            </a:r>
            <a:r>
              <a:rPr lang="en-US" sz="2800" dirty="0" smtClean="0">
                <a:solidFill>
                  <a:srgbClr val="FFFFFF"/>
                </a:solidFill>
                <a:latin typeface="Comic Sans MS" pitchFamily="66" charset="0"/>
                <a:ea typeface="DFKai-SB" pitchFamily="65" charset="-120"/>
              </a:rPr>
              <a:t>thought so</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 when you </a:t>
            </a:r>
            <a:r>
              <a:rPr lang="en-US" sz="2800" dirty="0" smtClean="0">
                <a:solidFill>
                  <a:srgbClr val="FFFFFF"/>
                </a:solidFill>
                <a:latin typeface="Comic Sans MS" pitchFamily="66" charset="0"/>
                <a:ea typeface="DFKai-SB" pitchFamily="65" charset="-120"/>
              </a:rPr>
              <a:t>selected</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 science as a career, but one day you may be running a lab that </a:t>
            </a:r>
            <a:r>
              <a:rPr lang="en-US" sz="2800" dirty="0" smtClean="0">
                <a:solidFill>
                  <a:srgbClr val="FFFFFF"/>
                </a:solidFill>
                <a:latin typeface="Comic Sans MS" pitchFamily="66" charset="0"/>
                <a:ea typeface="DFKai-SB" pitchFamily="65" charset="-120"/>
              </a:rPr>
              <a:t>looks a whole lot like</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 a</a:t>
            </a:r>
            <a:r>
              <a:rPr kumimoji="0" lang="en-US" sz="2800" b="0" i="0" u="none" strike="noStrike" cap="none" normalizeH="0" dirty="0" smtClean="0">
                <a:ln>
                  <a:noFill/>
                </a:ln>
                <a:solidFill>
                  <a:srgbClr val="FFFFFF"/>
                </a:solidFill>
                <a:effectLst/>
                <a:latin typeface="Comic Sans MS" pitchFamily="66" charset="0"/>
                <a:ea typeface="DFKai-SB" pitchFamily="65" charset="-120"/>
              </a:rPr>
              <a:t> “</a:t>
            </a:r>
            <a:r>
              <a:rPr kumimoji="0" lang="en-US" sz="2800" b="0" i="0" u="none" strike="noStrike" cap="none" normalizeH="0" baseline="0" dirty="0" smtClean="0">
                <a:ln>
                  <a:noFill/>
                </a:ln>
                <a:solidFill>
                  <a:srgbClr val="FFFFFF"/>
                </a:solidFill>
                <a:effectLst/>
                <a:latin typeface="Comic Sans MS" pitchFamily="66" charset="0"/>
                <a:ea typeface="DFKai-SB" pitchFamily="65" charset="-120"/>
              </a:rPr>
              <a:t>small business!”</a:t>
            </a:r>
          </a:p>
        </p:txBody>
      </p:sp>
    </p:spTree>
    <p:extLst>
      <p:ext uri="{BB962C8B-B14F-4D97-AF65-F5344CB8AC3E}">
        <p14:creationId xmlns:p14="http://schemas.microsoft.com/office/powerpoint/2010/main" val="30871075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1" name="Rectangle 3"/>
          <p:cNvSpPr>
            <a:spLocks noGrp="1" noChangeArrowheads="1"/>
          </p:cNvSpPr>
          <p:nvPr>
            <p:ph type="body" idx="1"/>
          </p:nvPr>
        </p:nvSpPr>
        <p:spPr>
          <a:xfrm>
            <a:off x="0" y="2514600"/>
            <a:ext cx="8915400" cy="3505200"/>
          </a:xfrm>
        </p:spPr>
        <p:txBody>
          <a:bodyPr/>
          <a:lstStyle/>
          <a:p>
            <a:pPr marL="400050" lvl="2" indent="0">
              <a:buClrTx/>
              <a:buNone/>
            </a:pPr>
            <a:r>
              <a:rPr lang="en-US" sz="2800" dirty="0">
                <a:latin typeface="Comic Sans MS" pitchFamily="66" charset="0"/>
              </a:rPr>
              <a:t>T</a:t>
            </a:r>
            <a:r>
              <a:rPr lang="en-US" sz="2800" dirty="0" smtClean="0">
                <a:latin typeface="Comic Sans MS" pitchFamily="66" charset="0"/>
              </a:rPr>
              <a:t>he </a:t>
            </a:r>
            <a:r>
              <a:rPr lang="en-US" sz="2800" u="sng" dirty="0" smtClean="0">
                <a:latin typeface="Comic Sans MS" pitchFamily="66" charset="0"/>
              </a:rPr>
              <a:t>good news</a:t>
            </a:r>
            <a:r>
              <a:rPr lang="en-US" sz="2800" dirty="0">
                <a:latin typeface="Comic Sans MS" pitchFamily="66" charset="0"/>
              </a:rPr>
              <a:t>:</a:t>
            </a:r>
            <a:r>
              <a:rPr lang="en-US" sz="2800" dirty="0" smtClean="0">
                <a:latin typeface="Comic Sans MS" pitchFamily="66" charset="0"/>
              </a:rPr>
              <a:t> There are usually accountants and administrators within the department who can assist with financial matters.</a:t>
            </a:r>
          </a:p>
          <a:p>
            <a:pPr marL="400050" lvl="2" indent="0">
              <a:buClrTx/>
              <a:buNone/>
            </a:pPr>
            <a:endParaRPr lang="en-US" sz="1200" dirty="0">
              <a:latin typeface="Comic Sans MS" pitchFamily="66" charset="0"/>
            </a:endParaRPr>
          </a:p>
          <a:p>
            <a:pPr marL="400050" lvl="2" indent="0">
              <a:buClrTx/>
              <a:buNone/>
            </a:pPr>
            <a:r>
              <a:rPr lang="en-US" sz="2800" dirty="0" smtClean="0">
                <a:latin typeface="Comic Sans MS" pitchFamily="66" charset="0"/>
              </a:rPr>
              <a:t>The </a:t>
            </a:r>
            <a:r>
              <a:rPr lang="en-US" sz="2800" u="sng" dirty="0" smtClean="0">
                <a:latin typeface="Comic Sans MS" pitchFamily="66" charset="0"/>
              </a:rPr>
              <a:t>bad news</a:t>
            </a:r>
            <a:r>
              <a:rPr lang="en-US" sz="2800" dirty="0" smtClean="0">
                <a:latin typeface="Comic Sans MS" pitchFamily="66" charset="0"/>
              </a:rPr>
              <a:t>: Most accountants and department administrators are good at providing information on current financial status, but not so good at spotting trends and planning for the future.</a:t>
            </a:r>
          </a:p>
        </p:txBody>
      </p:sp>
      <p:sp>
        <p:nvSpPr>
          <p:cNvPr id="3" name="Rectangle 2"/>
          <p:cNvSpPr/>
          <p:nvPr/>
        </p:nvSpPr>
        <p:spPr bwMode="auto">
          <a:xfrm>
            <a:off x="381000" y="228600"/>
            <a:ext cx="8458200" cy="2057400"/>
          </a:xfrm>
          <a:prstGeom prst="rect">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3200" dirty="0">
                <a:solidFill>
                  <a:srgbClr val="FFFFFF"/>
                </a:solidFill>
                <a:latin typeface="Comic Sans MS" pitchFamily="66" charset="0"/>
                <a:ea typeface="DFKai-SB" pitchFamily="65" charset="-120"/>
              </a:rPr>
              <a:t>PIs must plan for the future.  They must define the </a:t>
            </a:r>
            <a:r>
              <a:rPr lang="en-US" sz="3200" u="sng" dirty="0">
                <a:solidFill>
                  <a:srgbClr val="FFFF00"/>
                </a:solidFill>
                <a:latin typeface="Comic Sans MS" pitchFamily="66" charset="0"/>
                <a:ea typeface="DFKai-SB" pitchFamily="65" charset="-120"/>
              </a:rPr>
              <a:t>scientific direction </a:t>
            </a:r>
            <a:r>
              <a:rPr lang="en-US" sz="3200" dirty="0">
                <a:solidFill>
                  <a:srgbClr val="FFFFFF"/>
                </a:solidFill>
                <a:latin typeface="Comic Sans MS" pitchFamily="66" charset="0"/>
                <a:ea typeface="DFKai-SB" pitchFamily="65" charset="-120"/>
              </a:rPr>
              <a:t>of their lab </a:t>
            </a:r>
            <a:r>
              <a:rPr lang="en-US" sz="3200" u="sng" dirty="0">
                <a:solidFill>
                  <a:srgbClr val="FFFFFF"/>
                </a:solidFill>
                <a:latin typeface="Comic Sans MS" pitchFamily="66" charset="0"/>
                <a:ea typeface="DFKai-SB" pitchFamily="65" charset="-120"/>
              </a:rPr>
              <a:t>and</a:t>
            </a:r>
            <a:r>
              <a:rPr lang="en-US" sz="3200" dirty="0">
                <a:solidFill>
                  <a:srgbClr val="FFFFFF"/>
                </a:solidFill>
                <a:latin typeface="Comic Sans MS" pitchFamily="66" charset="0"/>
                <a:ea typeface="DFKai-SB" pitchFamily="65" charset="-120"/>
              </a:rPr>
              <a:t> they must plan for the </a:t>
            </a:r>
            <a:r>
              <a:rPr lang="en-US" sz="3200" u="sng" dirty="0">
                <a:solidFill>
                  <a:srgbClr val="FFFF00"/>
                </a:solidFill>
                <a:latin typeface="Comic Sans MS" pitchFamily="66" charset="0"/>
                <a:ea typeface="DFKai-SB" pitchFamily="65" charset="-120"/>
              </a:rPr>
              <a:t>financial stability</a:t>
            </a:r>
            <a:r>
              <a:rPr lang="en-US" sz="3200" dirty="0">
                <a:solidFill>
                  <a:srgbClr val="FFFFFF"/>
                </a:solidFill>
                <a:latin typeface="Comic Sans MS" pitchFamily="66" charset="0"/>
                <a:ea typeface="DFKai-SB" pitchFamily="65" charset="-120"/>
              </a:rPr>
              <a:t> of the lab!</a:t>
            </a:r>
          </a:p>
        </p:txBody>
      </p:sp>
    </p:spTree>
    <p:extLst>
      <p:ext uri="{BB962C8B-B14F-4D97-AF65-F5344CB8AC3E}">
        <p14:creationId xmlns:p14="http://schemas.microsoft.com/office/powerpoint/2010/main" val="30982093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68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flipH="1" flipV="1">
            <a:off x="-6781800" y="-2286000"/>
            <a:ext cx="6781800" cy="2667000"/>
          </a:xfrm>
        </p:spPr>
        <p:txBody>
          <a:bodyPr/>
          <a:lstStyle/>
          <a:p>
            <a:pPr algn="ctr"/>
            <a:r>
              <a:rPr lang="en-US" sz="4000" dirty="0" smtClean="0">
                <a:solidFill>
                  <a:schemeClr val="bg1">
                    <a:lumMod val="25000"/>
                  </a:schemeClr>
                </a:solidFill>
                <a:latin typeface="Comic Sans MS" pitchFamily="66" charset="0"/>
              </a:rPr>
              <a:t>Four Steps in Financial Planning</a:t>
            </a:r>
          </a:p>
        </p:txBody>
      </p:sp>
      <p:sp>
        <p:nvSpPr>
          <p:cNvPr id="846851" name="Rectangle 3"/>
          <p:cNvSpPr>
            <a:spLocks noGrp="1" noChangeArrowheads="1"/>
          </p:cNvSpPr>
          <p:nvPr>
            <p:ph type="body" idx="1"/>
          </p:nvPr>
        </p:nvSpPr>
        <p:spPr>
          <a:xfrm>
            <a:off x="152400" y="1295400"/>
            <a:ext cx="8991600" cy="4572000"/>
          </a:xfrm>
        </p:spPr>
        <p:txBody>
          <a:bodyPr/>
          <a:lstStyle/>
          <a:p>
            <a:pPr marL="857250" lvl="2" indent="-457200">
              <a:buClrTx/>
              <a:buFont typeface="+mj-lt"/>
              <a:buAutoNum type="arabicPeriod"/>
            </a:pPr>
            <a:r>
              <a:rPr lang="en-US" sz="2600" dirty="0" smtClean="0">
                <a:latin typeface="Comic Sans MS" pitchFamily="66" charset="0"/>
              </a:rPr>
              <a:t>Determine current </a:t>
            </a:r>
            <a:r>
              <a:rPr lang="en-US" sz="2600" u="sng" dirty="0" smtClean="0">
                <a:latin typeface="Comic Sans MS" pitchFamily="66" charset="0"/>
              </a:rPr>
              <a:t>financial status</a:t>
            </a:r>
            <a:r>
              <a:rPr lang="en-US" sz="2600" dirty="0" smtClean="0">
                <a:latin typeface="Comic Sans MS" pitchFamily="66" charset="0"/>
              </a:rPr>
              <a:t>.  Two questions must be answered:</a:t>
            </a:r>
          </a:p>
          <a:p>
            <a:pPr marL="1314450" lvl="3" indent="-457200">
              <a:buClrTx/>
              <a:buFont typeface="Wingdings" pitchFamily="2" charset="2"/>
              <a:buChar char="§"/>
            </a:pPr>
            <a:r>
              <a:rPr lang="en-US" sz="2400" dirty="0" smtClean="0">
                <a:latin typeface="Comic Sans MS" pitchFamily="66" charset="0"/>
              </a:rPr>
              <a:t>Where are we now?  This requires an accurate current accounting.</a:t>
            </a:r>
          </a:p>
          <a:p>
            <a:pPr marL="1314450" lvl="3" indent="-457200">
              <a:buClrTx/>
              <a:buFont typeface="Wingdings" pitchFamily="2" charset="2"/>
              <a:buChar char="§"/>
            </a:pPr>
            <a:r>
              <a:rPr lang="en-US" sz="2400" dirty="0" smtClean="0">
                <a:latin typeface="Comic Sans MS" pitchFamily="66" charset="0"/>
              </a:rPr>
              <a:t>Where are we heading?  Projection of future growth (or decline) based upon year-to-year comparisons and other key indicators.</a:t>
            </a:r>
          </a:p>
          <a:p>
            <a:pPr marL="857250" lvl="2" indent="-457200">
              <a:buClrTx/>
              <a:buFont typeface="+mj-lt"/>
              <a:buAutoNum type="arabicPeriod"/>
            </a:pPr>
            <a:r>
              <a:rPr lang="en-US" sz="2600" dirty="0" smtClean="0">
                <a:latin typeface="Comic Sans MS" pitchFamily="66" charset="0"/>
              </a:rPr>
              <a:t>Set </a:t>
            </a:r>
            <a:r>
              <a:rPr lang="en-US" sz="2600" u="sng" dirty="0" smtClean="0">
                <a:latin typeface="Comic Sans MS" pitchFamily="66" charset="0"/>
              </a:rPr>
              <a:t>financial and program goals</a:t>
            </a:r>
            <a:r>
              <a:rPr lang="en-US" sz="2600" dirty="0" smtClean="0">
                <a:latin typeface="Comic Sans MS" pitchFamily="66" charset="0"/>
              </a:rPr>
              <a:t> based upon current obligations and desired future scientific endeavors.</a:t>
            </a:r>
          </a:p>
          <a:p>
            <a:pPr marL="857250" lvl="2" indent="-457200">
              <a:buClrTx/>
              <a:buFont typeface="+mj-lt"/>
              <a:buAutoNum type="arabicPeriod"/>
            </a:pPr>
            <a:r>
              <a:rPr lang="en-US" sz="2600" u="sng" dirty="0">
                <a:latin typeface="Comic Sans MS" pitchFamily="66" charset="0"/>
              </a:rPr>
              <a:t>Measure performance against goals and make corrections</a:t>
            </a:r>
            <a:r>
              <a:rPr lang="en-US" sz="2600" dirty="0">
                <a:latin typeface="Comic Sans MS" pitchFamily="66" charset="0"/>
              </a:rPr>
              <a:t>.</a:t>
            </a:r>
          </a:p>
          <a:p>
            <a:pPr marL="857250" lvl="2" indent="-457200">
              <a:buClrTx/>
              <a:buFont typeface="+mj-lt"/>
              <a:buAutoNum type="arabicPeriod"/>
            </a:pPr>
            <a:r>
              <a:rPr lang="en-US" sz="2600" dirty="0">
                <a:latin typeface="Comic Sans MS" pitchFamily="66" charset="0"/>
              </a:rPr>
              <a:t>R</a:t>
            </a:r>
            <a:r>
              <a:rPr lang="en-US" sz="2600" dirty="0" smtClean="0">
                <a:latin typeface="Comic Sans MS" pitchFamily="66" charset="0"/>
              </a:rPr>
              <a:t>epeat process!</a:t>
            </a:r>
          </a:p>
        </p:txBody>
      </p:sp>
      <p:sp>
        <p:nvSpPr>
          <p:cNvPr id="4" name="Rectangle 2"/>
          <p:cNvSpPr txBox="1">
            <a:spLocks noChangeArrowheads="1"/>
          </p:cNvSpPr>
          <p:nvPr/>
        </p:nvSpPr>
        <p:spPr bwMode="auto">
          <a:xfrm>
            <a:off x="381000" y="304800"/>
            <a:ext cx="8305800" cy="685800"/>
          </a:xfrm>
          <a:prstGeom prst="rect">
            <a:avLst/>
          </a:prstGeom>
          <a:solidFill>
            <a:srgbClr val="FFFF00"/>
          </a:solidFill>
          <a:ln w="38100">
            <a:solidFill>
              <a:schemeClr val="tx1"/>
            </a:solidFill>
          </a:ln>
          <a:extLst/>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r>
              <a:rPr lang="en-US" sz="3600" dirty="0">
                <a:solidFill>
                  <a:schemeClr val="bg1">
                    <a:lumMod val="25000"/>
                  </a:schemeClr>
                </a:solidFill>
                <a:latin typeface="Comic Sans MS" pitchFamily="66" charset="0"/>
              </a:rPr>
              <a:t>Four Steps in Financial Planning</a:t>
            </a:r>
            <a:endParaRPr lang="en-US" sz="3400" dirty="0" smtClean="0">
              <a:solidFill>
                <a:schemeClr val="bg1">
                  <a:lumMod val="25000"/>
                </a:schemeClr>
              </a:solidFill>
              <a:latin typeface="Comic Sans MS" pitchFamily="66" charset="0"/>
            </a:endParaRPr>
          </a:p>
        </p:txBody>
      </p:sp>
    </p:spTree>
    <p:extLst>
      <p:ext uri="{BB962C8B-B14F-4D97-AF65-F5344CB8AC3E}">
        <p14:creationId xmlns:p14="http://schemas.microsoft.com/office/powerpoint/2010/main" val="26557972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6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68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68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468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68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468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685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 y="304800"/>
            <a:ext cx="8839200" cy="685800"/>
          </a:xfrm>
          <a:solidFill>
            <a:srgbClr val="FFFF00"/>
          </a:solidFill>
          <a:ln w="38100">
            <a:solidFill>
              <a:schemeClr val="tx1"/>
            </a:solidFill>
          </a:ln>
        </p:spPr>
        <p:txBody>
          <a:bodyPr/>
          <a:lstStyle/>
          <a:p>
            <a:pPr algn="ctr"/>
            <a:r>
              <a:rPr lang="en-US" sz="3400" dirty="0" smtClean="0">
                <a:solidFill>
                  <a:schemeClr val="bg1">
                    <a:lumMod val="25000"/>
                  </a:schemeClr>
                </a:solidFill>
                <a:latin typeface="Comic Sans MS" pitchFamily="66" charset="0"/>
              </a:rPr>
              <a:t>Step 1: </a:t>
            </a:r>
            <a:r>
              <a:rPr lang="en-US" sz="3400" dirty="0">
                <a:solidFill>
                  <a:schemeClr val="bg1">
                    <a:lumMod val="25000"/>
                  </a:schemeClr>
                </a:solidFill>
                <a:latin typeface="Comic Sans MS" pitchFamily="66" charset="0"/>
              </a:rPr>
              <a:t>Determine current financial status. </a:t>
            </a:r>
            <a:endParaRPr lang="en-US" sz="3400" dirty="0" smtClean="0">
              <a:solidFill>
                <a:schemeClr val="bg1">
                  <a:lumMod val="25000"/>
                </a:schemeClr>
              </a:solidFill>
              <a:latin typeface="Comic Sans MS" pitchFamily="66" charset="0"/>
            </a:endParaRPr>
          </a:p>
        </p:txBody>
      </p:sp>
      <p:sp>
        <p:nvSpPr>
          <p:cNvPr id="846851" name="Rectangle 3"/>
          <p:cNvSpPr>
            <a:spLocks noGrp="1" noChangeArrowheads="1"/>
          </p:cNvSpPr>
          <p:nvPr>
            <p:ph type="body" idx="1"/>
          </p:nvPr>
        </p:nvSpPr>
        <p:spPr>
          <a:xfrm>
            <a:off x="-76200" y="609600"/>
            <a:ext cx="9067800" cy="5715000"/>
          </a:xfrm>
        </p:spPr>
        <p:txBody>
          <a:bodyPr/>
          <a:lstStyle/>
          <a:p>
            <a:pPr marL="400050" lvl="2" indent="0">
              <a:buClrTx/>
              <a:buNone/>
            </a:pPr>
            <a:endParaRPr lang="en-US" sz="1200" dirty="0">
              <a:latin typeface="Comic Sans MS" pitchFamily="66" charset="0"/>
            </a:endParaRPr>
          </a:p>
          <a:p>
            <a:pPr marL="400050" lvl="2" indent="0">
              <a:buClrTx/>
              <a:buNone/>
            </a:pPr>
            <a:endParaRPr lang="en-US" sz="1200" u="sng" dirty="0" smtClean="0">
              <a:latin typeface="Comic Sans MS" pitchFamily="66" charset="0"/>
            </a:endParaRPr>
          </a:p>
          <a:p>
            <a:pPr marL="400050" lvl="2" indent="0">
              <a:buClrTx/>
              <a:buNone/>
            </a:pPr>
            <a:r>
              <a:rPr lang="en-US" sz="2600" u="sng" dirty="0" smtClean="0">
                <a:latin typeface="Comic Sans MS" pitchFamily="66" charset="0"/>
              </a:rPr>
              <a:t>Account-Specific Financial Reports</a:t>
            </a:r>
            <a:r>
              <a:rPr lang="en-US" sz="2600" dirty="0" smtClean="0">
                <a:latin typeface="Comic Sans MS" pitchFamily="66" charset="0"/>
              </a:rPr>
              <a:t>:  In </a:t>
            </a:r>
            <a:r>
              <a:rPr lang="en-US" sz="2600" dirty="0">
                <a:latin typeface="Comic Sans MS" pitchFamily="66" charset="0"/>
              </a:rPr>
              <a:t>o</a:t>
            </a:r>
            <a:r>
              <a:rPr lang="en-US" sz="2600" dirty="0" smtClean="0">
                <a:latin typeface="Comic Sans MS" pitchFamily="66" charset="0"/>
              </a:rPr>
              <a:t>rder to properly manage individual accounts, accurate and timely financial reporting is required.  These reports also satisfy A-110 compliance rules. </a:t>
            </a:r>
          </a:p>
          <a:p>
            <a:pPr marL="400050" lvl="2" indent="0">
              <a:buClrTx/>
              <a:buNone/>
            </a:pPr>
            <a:r>
              <a:rPr lang="en-US" sz="1200" dirty="0" smtClean="0">
                <a:latin typeface="Comic Sans MS" pitchFamily="66" charset="0"/>
              </a:rPr>
              <a:t> </a:t>
            </a:r>
          </a:p>
          <a:p>
            <a:pPr marL="400050" lvl="2" indent="0">
              <a:buClrTx/>
              <a:buNone/>
            </a:pPr>
            <a:r>
              <a:rPr lang="en-US" sz="2600" u="sng" dirty="0" smtClean="0">
                <a:latin typeface="Comic Sans MS" pitchFamily="66" charset="0"/>
              </a:rPr>
              <a:t>Consolidated Financial Reports for Lab</a:t>
            </a:r>
            <a:r>
              <a:rPr lang="en-US" sz="2600" dirty="0" smtClean="0">
                <a:latin typeface="Comic Sans MS" pitchFamily="66" charset="0"/>
              </a:rPr>
              <a:t>:  </a:t>
            </a:r>
            <a:r>
              <a:rPr lang="en-US" sz="2600" dirty="0">
                <a:latin typeface="Comic Sans MS" pitchFamily="66" charset="0"/>
              </a:rPr>
              <a:t>A</a:t>
            </a:r>
            <a:r>
              <a:rPr lang="en-US" sz="2600" dirty="0" smtClean="0">
                <a:latin typeface="Comic Sans MS" pitchFamily="66" charset="0"/>
              </a:rPr>
              <a:t>ll active lab accounts should be consolidated into a single financial statement for the lab in order to identify key year-to-year trends - Is the enterprise growing or shrinking? </a:t>
            </a:r>
          </a:p>
          <a:p>
            <a:pPr marL="400050" lvl="2" indent="0">
              <a:buClrTx/>
              <a:buNone/>
            </a:pPr>
            <a:endParaRPr lang="en-US" sz="1200" dirty="0">
              <a:latin typeface="Comic Sans MS" pitchFamily="66" charset="0"/>
            </a:endParaRPr>
          </a:p>
          <a:p>
            <a:pPr marL="400050" lvl="2" indent="0">
              <a:buClrTx/>
              <a:buNone/>
            </a:pPr>
            <a:r>
              <a:rPr lang="en-US" sz="2600" u="sng" dirty="0" smtClean="0">
                <a:latin typeface="Comic Sans MS" pitchFamily="66" charset="0"/>
              </a:rPr>
              <a:t>Note</a:t>
            </a:r>
            <a:r>
              <a:rPr lang="en-US" sz="2600" dirty="0" smtClean="0">
                <a:latin typeface="Comic Sans MS" pitchFamily="66" charset="0"/>
              </a:rPr>
              <a:t>:  Department Chairs, Deans and various other  Administrators should do similar planning at the department and school </a:t>
            </a:r>
            <a:r>
              <a:rPr lang="en-US" sz="2600" dirty="0" smtClean="0">
                <a:latin typeface="Comic Sans MS" pitchFamily="66" charset="0"/>
              </a:rPr>
              <a:t>level!  </a:t>
            </a:r>
            <a:endParaRPr lang="en-US" sz="2600" dirty="0" smtClean="0">
              <a:latin typeface="Comic Sans MS" pitchFamily="66" charset="0"/>
            </a:endParaRPr>
          </a:p>
        </p:txBody>
      </p:sp>
    </p:spTree>
    <p:extLst>
      <p:ext uri="{BB962C8B-B14F-4D97-AF65-F5344CB8AC3E}">
        <p14:creationId xmlns:p14="http://schemas.microsoft.com/office/powerpoint/2010/main" val="41087641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6851">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68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y Documents">
  <a:themeElements>
    <a:clrScheme name="">
      <a:dk1>
        <a:srgbClr val="000000"/>
      </a:dk1>
      <a:lt1>
        <a:srgbClr val="C0C0FF"/>
      </a:lt1>
      <a:dk2>
        <a:srgbClr val="0000FF"/>
      </a:dk2>
      <a:lt2>
        <a:srgbClr val="8080FF"/>
      </a:lt2>
      <a:accent1>
        <a:srgbClr val="E000E0"/>
      </a:accent1>
      <a:accent2>
        <a:srgbClr val="00FF00"/>
      </a:accent2>
      <a:accent3>
        <a:srgbClr val="DCDCFF"/>
      </a:accent3>
      <a:accent4>
        <a:srgbClr val="000000"/>
      </a:accent4>
      <a:accent5>
        <a:srgbClr val="EDAAED"/>
      </a:accent5>
      <a:accent6>
        <a:srgbClr val="00E700"/>
      </a:accent6>
      <a:hlink>
        <a:srgbClr val="FF0000"/>
      </a:hlink>
      <a:folHlink>
        <a:srgbClr val="4040FF"/>
      </a:folHlink>
    </a:clrScheme>
    <a:fontScheme name="My Documents">
      <a:majorFont>
        <a:latin typeface="Arial"/>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My Documen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y Document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y Document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y Document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y Documen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y Documen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y Documen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11092</TotalTime>
  <Pages>5</Pages>
  <Words>2768</Words>
  <Application>Microsoft Office PowerPoint</Application>
  <PresentationFormat>On-screen Show (4:3)</PresentationFormat>
  <Paragraphs>361</Paragraphs>
  <Slides>43</Slides>
  <Notes>28</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43</vt:i4>
      </vt:variant>
    </vt:vector>
  </HeadingPairs>
  <TitlesOfParts>
    <vt:vector size="47" baseType="lpstr">
      <vt:lpstr>My Documents</vt:lpstr>
      <vt:lpstr>Acrobat Document</vt:lpstr>
      <vt:lpstr>Worksheet</vt:lpstr>
      <vt:lpstr>Chart</vt:lpstr>
      <vt:lpstr>COMP 918: Research Administration for Scientists </vt:lpstr>
      <vt:lpstr>Remember…</vt:lpstr>
      <vt:lpstr>Remember…</vt:lpstr>
      <vt:lpstr>Additional responsibilities may include:</vt:lpstr>
      <vt:lpstr>Additional responsibilities may include:</vt:lpstr>
      <vt:lpstr>PowerPoint Presentation</vt:lpstr>
      <vt:lpstr>PowerPoint Presentation</vt:lpstr>
      <vt:lpstr>Four Steps in Financial Planning</vt:lpstr>
      <vt:lpstr>Step 1: Determine current financial status. </vt:lpstr>
      <vt:lpstr>Step 1: Determine current financial status. </vt:lpstr>
      <vt:lpstr>Monthly Account Status Reports</vt:lpstr>
      <vt:lpstr>Monthly Account Status Reports</vt:lpstr>
      <vt:lpstr>Monthly Account Status Reports</vt:lpstr>
      <vt:lpstr>PowerPoint Presentation</vt:lpstr>
      <vt:lpstr>The “Burn Rate” Chart </vt:lpstr>
      <vt:lpstr>PowerPoint Presentation</vt:lpstr>
      <vt:lpstr>PowerPoint Presentation</vt:lpstr>
      <vt:lpstr>Personnel Funding Chart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Book-to-Bill Reports</vt:lpstr>
      <vt:lpstr>PowerPoint Presentation</vt:lpstr>
      <vt:lpstr>Use of Trend Data in Personnel Planning</vt:lpstr>
      <vt:lpstr>Use of Trend Data in Space Planning</vt:lpstr>
      <vt:lpstr>Use of Trend Data to Identify Micro-Trends in Research Funding</vt:lpstr>
      <vt:lpstr>Use of Trend Data to Identify Micro-Trends in Research Funding</vt:lpstr>
      <vt:lpstr>Use of Trend Data to Identify Micro-Trends in Research Funding</vt:lpstr>
      <vt:lpstr>Use of Trend Data to Identify Micro-Trends in Research Funding</vt:lpstr>
      <vt:lpstr>Use of Trend Data to Identify Micro-Trends in Research Funding</vt:lpstr>
      <vt:lpstr>F&amp;A Recovery by Space Report</vt:lpstr>
      <vt:lpstr>PowerPoint Presentation</vt:lpstr>
      <vt:lpstr>PowerPoint Presentation</vt:lpstr>
      <vt:lpstr>PowerPoint Presentation</vt:lpstr>
      <vt:lpstr>PowerPoint Presentation</vt:lpstr>
      <vt:lpstr>Four Steps in Financial Planning</vt:lpstr>
      <vt:lpstr>Step 2: Set financial and program goals. </vt:lpstr>
      <vt:lpstr>Step 3: Measure performance against goals and make corrections.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Congresswoman Jane Harmon</dc:title>
  <dc:creator>Raymond L. Bates</dc:creator>
  <dc:description>used for viewgraph presentations</dc:description>
  <cp:lastModifiedBy>Timothy Quigg</cp:lastModifiedBy>
  <cp:revision>683</cp:revision>
  <cp:lastPrinted>1999-02-26T00:13:06Z</cp:lastPrinted>
  <dcterms:created xsi:type="dcterms:W3CDTF">1996-01-11T12:18:14Z</dcterms:created>
  <dcterms:modified xsi:type="dcterms:W3CDTF">2013-02-21T17:20:51Z</dcterms:modified>
</cp:coreProperties>
</file>